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4"/>
  </p:notesMasterIdLst>
  <p:sldIdLst>
    <p:sldId id="256" r:id="rId7"/>
    <p:sldId id="258" r:id="rId8"/>
    <p:sldId id="287" r:id="rId9"/>
    <p:sldId id="8849" r:id="rId10"/>
    <p:sldId id="295" r:id="rId11"/>
    <p:sldId id="296" r:id="rId12"/>
    <p:sldId id="29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A37511-C1DE-D2A4-75BD-73B9E4A9B681}" name="Anne Marie Schrøder" initials="AMS" userId="S::ams@matvett.no::18a8f54f-6373-449e-9069-816ee24ebc5a" providerId="AD"/>
  <p188:author id="{017202DB-6CCB-0018-7B5E-88C18EB0A24F}" name="Anne-Grete Haugen" initials="AGH" userId="S::agh@matvett.no::c696f41c-c545-42e7-b68b-99f897a6c9e4" providerId="AD"/>
  <p188:author id="{EFC31EF8-8DEA-07D3-6A3F-DDA3FF301FE4}" name="Marie Kleppe" initials="MK" userId="S::mk@matvett.no::056cd931-466e-45f7-98c4-8b8fbdd715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050"/>
    <a:srgbClr val="FF9300"/>
    <a:srgbClr val="4FB0CC"/>
    <a:srgbClr val="44C4D0"/>
    <a:srgbClr val="44C4C4"/>
    <a:srgbClr val="CFFCFF"/>
    <a:srgbClr val="B1D8EA"/>
    <a:srgbClr val="B1E8F8"/>
    <a:srgbClr val="3F8DA5"/>
    <a:srgbClr val="CA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ys stil 2 –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8"/>
    <p:restoredTop sz="93501"/>
  </p:normalViewPr>
  <p:slideViewPr>
    <p:cSldViewPr snapToGrid="0">
      <p:cViewPr varScale="1">
        <p:scale>
          <a:sx n="80" d="100"/>
          <a:sy n="80" d="100"/>
        </p:scale>
        <p:origin x="5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92FC9-973A-4616-A5FD-1860D95EADB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A90F7A-6465-4650-8A4B-9E58F005023B}">
      <dgm:prSet/>
      <dgm:spPr/>
      <dgm:t>
        <a:bodyPr/>
        <a:lstStyle/>
        <a:p>
          <a:r>
            <a:rPr lang="nb-NO" b="1" i="0" dirty="0">
              <a:solidFill>
                <a:srgbClr val="FFC000"/>
              </a:solidFill>
            </a:rPr>
            <a:t>Planlegg</a:t>
          </a:r>
          <a:r>
            <a:rPr lang="nb-NO" b="0" i="0" dirty="0"/>
            <a:t> ukens meny slik  at noen av råvarene passer i flere retter</a:t>
          </a:r>
        </a:p>
      </dgm:t>
    </dgm:pt>
    <dgm:pt modelId="{F898D55D-DC88-42C7-817B-2D02C76FA151}" type="parTrans" cxnId="{94EC1CA3-D5B3-4560-BD0C-85D7DE511C47}">
      <dgm:prSet/>
      <dgm:spPr/>
      <dgm:t>
        <a:bodyPr/>
        <a:lstStyle/>
        <a:p>
          <a:endParaRPr lang="en-US"/>
        </a:p>
      </dgm:t>
    </dgm:pt>
    <dgm:pt modelId="{5E3101D5-7316-45C4-BCE2-9019BF61E5D5}" type="sibTrans" cxnId="{94EC1CA3-D5B3-4560-BD0C-85D7DE511C47}">
      <dgm:prSet/>
      <dgm:spPr/>
      <dgm:t>
        <a:bodyPr/>
        <a:lstStyle/>
        <a:p>
          <a:endParaRPr lang="en-US"/>
        </a:p>
      </dgm:t>
    </dgm:pt>
    <dgm:pt modelId="{61FEB21D-FCB3-408C-8C54-1597AFFF6A23}">
      <dgm:prSet/>
      <dgm:spPr/>
      <dgm:t>
        <a:bodyPr/>
        <a:lstStyle/>
        <a:p>
          <a:r>
            <a:rPr lang="nb-NO" b="0" i="0" dirty="0"/>
            <a:t>Sørg for </a:t>
          </a:r>
          <a:r>
            <a:rPr lang="nb-NO" b="1" i="0" dirty="0">
              <a:solidFill>
                <a:srgbClr val="92D050"/>
              </a:solidFill>
            </a:rPr>
            <a:t>god oversikt </a:t>
          </a:r>
          <a:r>
            <a:rPr lang="nb-NO" b="0" i="0" dirty="0"/>
            <a:t>i kjøleskapet og plasser mat som hører sammen </a:t>
          </a:r>
          <a:r>
            <a:rPr lang="nb-NO" dirty="0"/>
            <a:t>på</a:t>
          </a:r>
          <a:r>
            <a:rPr lang="nb-NO" b="0" i="0" dirty="0"/>
            <a:t> samme hylle</a:t>
          </a:r>
          <a:r>
            <a:rPr lang="nb-NO" dirty="0"/>
            <a:t>. Kjøleskap skal holde maks 4 grader.</a:t>
          </a:r>
          <a:endParaRPr lang="en-US" dirty="0"/>
        </a:p>
      </dgm:t>
    </dgm:pt>
    <dgm:pt modelId="{16CE5DF1-B320-4EE1-B6C5-F298A6254E36}" type="parTrans" cxnId="{0756F215-40C1-4677-8F1C-13984C2359B8}">
      <dgm:prSet/>
      <dgm:spPr/>
      <dgm:t>
        <a:bodyPr/>
        <a:lstStyle/>
        <a:p>
          <a:endParaRPr lang="en-US"/>
        </a:p>
      </dgm:t>
    </dgm:pt>
    <dgm:pt modelId="{3FBF09FB-ED53-4C06-8BB4-BE45FA01C73E}" type="sibTrans" cxnId="{0756F215-40C1-4677-8F1C-13984C2359B8}">
      <dgm:prSet/>
      <dgm:spPr/>
      <dgm:t>
        <a:bodyPr/>
        <a:lstStyle/>
        <a:p>
          <a:endParaRPr lang="en-US"/>
        </a:p>
      </dgm:t>
    </dgm:pt>
    <dgm:pt modelId="{435DC9E9-2E75-4668-8B35-B1D7F4459490}">
      <dgm:prSet/>
      <dgm:spPr/>
      <dgm:t>
        <a:bodyPr/>
        <a:lstStyle/>
        <a:p>
          <a:r>
            <a:rPr lang="nb-NO" b="0" i="0" dirty="0"/>
            <a:t>Innfør </a:t>
          </a:r>
          <a:r>
            <a:rPr lang="nb-NO" b="1" i="0" dirty="0">
              <a:solidFill>
                <a:srgbClr val="FFC000"/>
              </a:solidFill>
            </a:rPr>
            <a:t>en </a:t>
          </a:r>
          <a:r>
            <a:rPr lang="nb-NO" b="1" i="0" dirty="0" err="1">
              <a:solidFill>
                <a:srgbClr val="FFC000"/>
              </a:solidFill>
            </a:rPr>
            <a:t>restedag</a:t>
          </a:r>
          <a:r>
            <a:rPr lang="nb-NO" b="1" i="0" dirty="0">
              <a:solidFill>
                <a:srgbClr val="FFC000"/>
              </a:solidFill>
            </a:rPr>
            <a:t> </a:t>
          </a:r>
          <a:r>
            <a:rPr lang="nb-NO" b="0" i="0" dirty="0"/>
            <a:t>i uken der du spiser deg ut av kjøleskapet og bruker opp mat med kort holdbarhet.</a:t>
          </a:r>
          <a:endParaRPr lang="en-US" dirty="0"/>
        </a:p>
      </dgm:t>
    </dgm:pt>
    <dgm:pt modelId="{57EF099F-21EA-41A7-A777-83FC05771D02}" type="parTrans" cxnId="{CFA4C263-1123-410D-9193-719F8A28CAC4}">
      <dgm:prSet/>
      <dgm:spPr/>
      <dgm:t>
        <a:bodyPr/>
        <a:lstStyle/>
        <a:p>
          <a:endParaRPr lang="en-US"/>
        </a:p>
      </dgm:t>
    </dgm:pt>
    <dgm:pt modelId="{02AF0913-5ECE-4620-97E1-695358FC8CE4}" type="sibTrans" cxnId="{CFA4C263-1123-410D-9193-719F8A28CAC4}">
      <dgm:prSet/>
      <dgm:spPr/>
      <dgm:t>
        <a:bodyPr/>
        <a:lstStyle/>
        <a:p>
          <a:endParaRPr lang="en-US"/>
        </a:p>
      </dgm:t>
    </dgm:pt>
    <dgm:pt modelId="{A28E71B3-4924-4CB3-A307-65335BC00FB2}">
      <dgm:prSet/>
      <dgm:spPr/>
      <dgm:t>
        <a:bodyPr/>
        <a:lstStyle/>
        <a:p>
          <a:r>
            <a:rPr lang="nb-NO" b="1" i="0" dirty="0">
              <a:solidFill>
                <a:srgbClr val="AED050"/>
              </a:solidFill>
            </a:rPr>
            <a:t>Bruk sansene </a:t>
          </a:r>
          <a:r>
            <a:rPr lang="nb-NO" b="0" i="0" dirty="0"/>
            <a:t>før du kaster mat som er utgått på   "best før"-dato. </a:t>
          </a:r>
          <a:r>
            <a:rPr lang="nb-NO" dirty="0"/>
            <a:t>Den er "ofte god etter".</a:t>
          </a:r>
          <a:endParaRPr lang="en-US" dirty="0"/>
        </a:p>
      </dgm:t>
    </dgm:pt>
    <dgm:pt modelId="{7F4FC20A-0702-42CE-B0BB-9FE3A10A141F}" type="parTrans" cxnId="{66EE178F-229C-4A2B-86BE-818078BE9F66}">
      <dgm:prSet/>
      <dgm:spPr/>
      <dgm:t>
        <a:bodyPr/>
        <a:lstStyle/>
        <a:p>
          <a:endParaRPr lang="en-US"/>
        </a:p>
      </dgm:t>
    </dgm:pt>
    <dgm:pt modelId="{2B30944B-330A-494E-A086-8CA834105820}" type="sibTrans" cxnId="{66EE178F-229C-4A2B-86BE-818078BE9F66}">
      <dgm:prSet/>
      <dgm:spPr/>
      <dgm:t>
        <a:bodyPr/>
        <a:lstStyle/>
        <a:p>
          <a:endParaRPr lang="en-US"/>
        </a:p>
      </dgm:t>
    </dgm:pt>
    <dgm:pt modelId="{E188941D-5B8C-48F8-9BF4-4077F17AB5E4}">
      <dgm:prSet/>
      <dgm:spPr/>
      <dgm:t>
        <a:bodyPr/>
        <a:lstStyle/>
        <a:p>
          <a:r>
            <a:rPr lang="nb-NO" b="0" i="0" dirty="0"/>
            <a:t>Tenk </a:t>
          </a:r>
          <a:r>
            <a:rPr lang="nb-NO" b="1" i="0" dirty="0">
              <a:solidFill>
                <a:srgbClr val="FFC000"/>
              </a:solidFill>
            </a:rPr>
            <a:t>alternativ bruk </a:t>
          </a:r>
          <a:r>
            <a:rPr lang="nb-NO" b="0" i="0" dirty="0"/>
            <a:t>av mat som ikke er fersk.   Selv om råvarene endrer karakter, betyr det ikke at de er uspiselige. </a:t>
          </a:r>
          <a:endParaRPr lang="en-US" dirty="0"/>
        </a:p>
      </dgm:t>
    </dgm:pt>
    <dgm:pt modelId="{3C8FCDCA-DAD2-492B-8802-0A18C686922E}" type="parTrans" cxnId="{CB5415BC-C409-4A4D-AB4D-28CF4CE02811}">
      <dgm:prSet/>
      <dgm:spPr/>
      <dgm:t>
        <a:bodyPr/>
        <a:lstStyle/>
        <a:p>
          <a:endParaRPr lang="en-US"/>
        </a:p>
      </dgm:t>
    </dgm:pt>
    <dgm:pt modelId="{EA94751F-D69D-4DDD-A897-67D002EBB7D0}" type="sibTrans" cxnId="{CB5415BC-C409-4A4D-AB4D-28CF4CE02811}">
      <dgm:prSet/>
      <dgm:spPr/>
      <dgm:t>
        <a:bodyPr/>
        <a:lstStyle/>
        <a:p>
          <a:endParaRPr lang="en-US"/>
        </a:p>
      </dgm:t>
    </dgm:pt>
    <dgm:pt modelId="{E7351367-8C5C-40E5-B822-CF8F0C56A916}">
      <dgm:prSet/>
      <dgm:spPr/>
      <dgm:t>
        <a:bodyPr/>
        <a:lstStyle/>
        <a:p>
          <a:r>
            <a:rPr lang="nb-NO" b="0" i="0" dirty="0"/>
            <a:t>Planlegg måltidene  dine   ut fra hva du har i kjøleskap og fryser og   skriv </a:t>
          </a:r>
          <a:r>
            <a:rPr lang="nb-NO" b="1" i="0" dirty="0">
              <a:solidFill>
                <a:srgbClr val="00B050"/>
              </a:solidFill>
            </a:rPr>
            <a:t>handleliste.</a:t>
          </a:r>
          <a:endParaRPr lang="en-US" b="1" dirty="0">
            <a:solidFill>
              <a:srgbClr val="00B050"/>
            </a:solidFill>
          </a:endParaRPr>
        </a:p>
      </dgm:t>
    </dgm:pt>
    <dgm:pt modelId="{CBBAB6CE-9B84-4486-B513-0087C93988A9}" type="parTrans" cxnId="{997055F9-2603-40DF-8217-DAD8D2049CE8}">
      <dgm:prSet/>
      <dgm:spPr/>
      <dgm:t>
        <a:bodyPr/>
        <a:lstStyle/>
        <a:p>
          <a:endParaRPr lang="en-US"/>
        </a:p>
      </dgm:t>
    </dgm:pt>
    <dgm:pt modelId="{45BBE6BA-A63D-462E-8710-D167B3C77D46}" type="sibTrans" cxnId="{997055F9-2603-40DF-8217-DAD8D2049CE8}">
      <dgm:prSet/>
      <dgm:spPr/>
      <dgm:t>
        <a:bodyPr/>
        <a:lstStyle/>
        <a:p>
          <a:endParaRPr lang="en-US"/>
        </a:p>
      </dgm:t>
    </dgm:pt>
    <dgm:pt modelId="{0175E594-59C7-3B4C-9B3A-21CC75C29893}" type="pres">
      <dgm:prSet presAssocID="{3E492FC9-973A-4616-A5FD-1860D95EADBC}" presName="diagram" presStyleCnt="0">
        <dgm:presLayoutVars>
          <dgm:dir/>
          <dgm:resizeHandles val="exact"/>
        </dgm:presLayoutVars>
      </dgm:prSet>
      <dgm:spPr/>
    </dgm:pt>
    <dgm:pt modelId="{40B043FF-ED1B-D944-B183-DBCD081D4B23}" type="pres">
      <dgm:prSet presAssocID="{44A90F7A-6465-4650-8A4B-9E58F005023B}" presName="node" presStyleLbl="node1" presStyleIdx="0" presStyleCnt="6">
        <dgm:presLayoutVars>
          <dgm:bulletEnabled val="1"/>
        </dgm:presLayoutVars>
      </dgm:prSet>
      <dgm:spPr/>
    </dgm:pt>
    <dgm:pt modelId="{2E4E620D-CE58-B64C-949D-9734FC882A38}" type="pres">
      <dgm:prSet presAssocID="{5E3101D5-7316-45C4-BCE2-9019BF61E5D5}" presName="sibTrans" presStyleCnt="0"/>
      <dgm:spPr/>
    </dgm:pt>
    <dgm:pt modelId="{DAF9B8FE-A5E7-324E-80D8-1623A0A197E0}" type="pres">
      <dgm:prSet presAssocID="{61FEB21D-FCB3-408C-8C54-1597AFFF6A23}" presName="node" presStyleLbl="node1" presStyleIdx="1" presStyleCnt="6">
        <dgm:presLayoutVars>
          <dgm:bulletEnabled val="1"/>
        </dgm:presLayoutVars>
      </dgm:prSet>
      <dgm:spPr/>
    </dgm:pt>
    <dgm:pt modelId="{03A949C2-BCA2-0841-84FA-CAD75A276263}" type="pres">
      <dgm:prSet presAssocID="{3FBF09FB-ED53-4C06-8BB4-BE45FA01C73E}" presName="sibTrans" presStyleCnt="0"/>
      <dgm:spPr/>
    </dgm:pt>
    <dgm:pt modelId="{1F9ED422-8233-E041-A516-431402242A7F}" type="pres">
      <dgm:prSet presAssocID="{435DC9E9-2E75-4668-8B35-B1D7F4459490}" presName="node" presStyleLbl="node1" presStyleIdx="2" presStyleCnt="6">
        <dgm:presLayoutVars>
          <dgm:bulletEnabled val="1"/>
        </dgm:presLayoutVars>
      </dgm:prSet>
      <dgm:spPr/>
    </dgm:pt>
    <dgm:pt modelId="{2A2895D7-931D-6E46-989E-85F7B93E467B}" type="pres">
      <dgm:prSet presAssocID="{02AF0913-5ECE-4620-97E1-695358FC8CE4}" presName="sibTrans" presStyleCnt="0"/>
      <dgm:spPr/>
    </dgm:pt>
    <dgm:pt modelId="{43883078-ED2B-7B4C-812B-7274466C4364}" type="pres">
      <dgm:prSet presAssocID="{A28E71B3-4924-4CB3-A307-65335BC00FB2}" presName="node" presStyleLbl="node1" presStyleIdx="3" presStyleCnt="6">
        <dgm:presLayoutVars>
          <dgm:bulletEnabled val="1"/>
        </dgm:presLayoutVars>
      </dgm:prSet>
      <dgm:spPr/>
    </dgm:pt>
    <dgm:pt modelId="{29E171E3-E852-354A-B235-B0E30497E1C4}" type="pres">
      <dgm:prSet presAssocID="{2B30944B-330A-494E-A086-8CA834105820}" presName="sibTrans" presStyleCnt="0"/>
      <dgm:spPr/>
    </dgm:pt>
    <dgm:pt modelId="{8F5C324B-3BE7-F445-8A8F-7A92F444B6A3}" type="pres">
      <dgm:prSet presAssocID="{E188941D-5B8C-48F8-9BF4-4077F17AB5E4}" presName="node" presStyleLbl="node1" presStyleIdx="4" presStyleCnt="6">
        <dgm:presLayoutVars>
          <dgm:bulletEnabled val="1"/>
        </dgm:presLayoutVars>
      </dgm:prSet>
      <dgm:spPr/>
    </dgm:pt>
    <dgm:pt modelId="{0CA77F4B-544A-B941-8879-3A0E1C6060C7}" type="pres">
      <dgm:prSet presAssocID="{EA94751F-D69D-4DDD-A897-67D002EBB7D0}" presName="sibTrans" presStyleCnt="0"/>
      <dgm:spPr/>
    </dgm:pt>
    <dgm:pt modelId="{6E43C530-AFBF-3D4B-A4CE-DB531D18575F}" type="pres">
      <dgm:prSet presAssocID="{E7351367-8C5C-40E5-B822-CF8F0C56A916}" presName="node" presStyleLbl="node1" presStyleIdx="5" presStyleCnt="6">
        <dgm:presLayoutVars>
          <dgm:bulletEnabled val="1"/>
        </dgm:presLayoutVars>
      </dgm:prSet>
      <dgm:spPr/>
    </dgm:pt>
  </dgm:ptLst>
  <dgm:cxnLst>
    <dgm:cxn modelId="{0756F215-40C1-4677-8F1C-13984C2359B8}" srcId="{3E492FC9-973A-4616-A5FD-1860D95EADBC}" destId="{61FEB21D-FCB3-408C-8C54-1597AFFF6A23}" srcOrd="1" destOrd="0" parTransId="{16CE5DF1-B320-4EE1-B6C5-F298A6254E36}" sibTransId="{3FBF09FB-ED53-4C06-8BB4-BE45FA01C73E}"/>
    <dgm:cxn modelId="{4BD6F333-4731-DC49-9FF8-9F4B4FF6472F}" type="presOf" srcId="{61FEB21D-FCB3-408C-8C54-1597AFFF6A23}" destId="{DAF9B8FE-A5E7-324E-80D8-1623A0A197E0}" srcOrd="0" destOrd="0" presId="urn:microsoft.com/office/officeart/2005/8/layout/default"/>
    <dgm:cxn modelId="{CFA4C263-1123-410D-9193-719F8A28CAC4}" srcId="{3E492FC9-973A-4616-A5FD-1860D95EADBC}" destId="{435DC9E9-2E75-4668-8B35-B1D7F4459490}" srcOrd="2" destOrd="0" parTransId="{57EF099F-21EA-41A7-A777-83FC05771D02}" sibTransId="{02AF0913-5ECE-4620-97E1-695358FC8CE4}"/>
    <dgm:cxn modelId="{9F2A7B45-A546-5145-A81A-6F9E85D738BB}" type="presOf" srcId="{435DC9E9-2E75-4668-8B35-B1D7F4459490}" destId="{1F9ED422-8233-E041-A516-431402242A7F}" srcOrd="0" destOrd="0" presId="urn:microsoft.com/office/officeart/2005/8/layout/default"/>
    <dgm:cxn modelId="{69BEBE81-62B1-B24A-9574-FD91B37F9B52}" type="presOf" srcId="{44A90F7A-6465-4650-8A4B-9E58F005023B}" destId="{40B043FF-ED1B-D944-B183-DBCD081D4B23}" srcOrd="0" destOrd="0" presId="urn:microsoft.com/office/officeart/2005/8/layout/default"/>
    <dgm:cxn modelId="{B9614488-F5B7-9C45-B105-2B52ABB4428D}" type="presOf" srcId="{E7351367-8C5C-40E5-B822-CF8F0C56A916}" destId="{6E43C530-AFBF-3D4B-A4CE-DB531D18575F}" srcOrd="0" destOrd="0" presId="urn:microsoft.com/office/officeart/2005/8/layout/default"/>
    <dgm:cxn modelId="{66EE178F-229C-4A2B-86BE-818078BE9F66}" srcId="{3E492FC9-973A-4616-A5FD-1860D95EADBC}" destId="{A28E71B3-4924-4CB3-A307-65335BC00FB2}" srcOrd="3" destOrd="0" parTransId="{7F4FC20A-0702-42CE-B0BB-9FE3A10A141F}" sibTransId="{2B30944B-330A-494E-A086-8CA834105820}"/>
    <dgm:cxn modelId="{1F4F268F-29C7-BF41-8557-3062BFA5F844}" type="presOf" srcId="{E188941D-5B8C-48F8-9BF4-4077F17AB5E4}" destId="{8F5C324B-3BE7-F445-8A8F-7A92F444B6A3}" srcOrd="0" destOrd="0" presId="urn:microsoft.com/office/officeart/2005/8/layout/default"/>
    <dgm:cxn modelId="{8002499F-BE12-4843-AB56-BFD411BDFD9C}" type="presOf" srcId="{A28E71B3-4924-4CB3-A307-65335BC00FB2}" destId="{43883078-ED2B-7B4C-812B-7274466C4364}" srcOrd="0" destOrd="0" presId="urn:microsoft.com/office/officeart/2005/8/layout/default"/>
    <dgm:cxn modelId="{94EC1CA3-D5B3-4560-BD0C-85D7DE511C47}" srcId="{3E492FC9-973A-4616-A5FD-1860D95EADBC}" destId="{44A90F7A-6465-4650-8A4B-9E58F005023B}" srcOrd="0" destOrd="0" parTransId="{F898D55D-DC88-42C7-817B-2D02C76FA151}" sibTransId="{5E3101D5-7316-45C4-BCE2-9019BF61E5D5}"/>
    <dgm:cxn modelId="{CB5415BC-C409-4A4D-AB4D-28CF4CE02811}" srcId="{3E492FC9-973A-4616-A5FD-1860D95EADBC}" destId="{E188941D-5B8C-48F8-9BF4-4077F17AB5E4}" srcOrd="4" destOrd="0" parTransId="{3C8FCDCA-DAD2-492B-8802-0A18C686922E}" sibTransId="{EA94751F-D69D-4DDD-A897-67D002EBB7D0}"/>
    <dgm:cxn modelId="{CB067BD8-240C-8348-AF8C-F0CAA06B5662}" type="presOf" srcId="{3E492FC9-973A-4616-A5FD-1860D95EADBC}" destId="{0175E594-59C7-3B4C-9B3A-21CC75C29893}" srcOrd="0" destOrd="0" presId="urn:microsoft.com/office/officeart/2005/8/layout/default"/>
    <dgm:cxn modelId="{997055F9-2603-40DF-8217-DAD8D2049CE8}" srcId="{3E492FC9-973A-4616-A5FD-1860D95EADBC}" destId="{E7351367-8C5C-40E5-B822-CF8F0C56A916}" srcOrd="5" destOrd="0" parTransId="{CBBAB6CE-9B84-4486-B513-0087C93988A9}" sibTransId="{45BBE6BA-A63D-462E-8710-D167B3C77D46}"/>
    <dgm:cxn modelId="{E1A2535E-D899-6B43-82AA-802077FE9472}" type="presParOf" srcId="{0175E594-59C7-3B4C-9B3A-21CC75C29893}" destId="{40B043FF-ED1B-D944-B183-DBCD081D4B23}" srcOrd="0" destOrd="0" presId="urn:microsoft.com/office/officeart/2005/8/layout/default"/>
    <dgm:cxn modelId="{0A6883A3-A813-D249-AC33-E833F4780E34}" type="presParOf" srcId="{0175E594-59C7-3B4C-9B3A-21CC75C29893}" destId="{2E4E620D-CE58-B64C-949D-9734FC882A38}" srcOrd="1" destOrd="0" presId="urn:microsoft.com/office/officeart/2005/8/layout/default"/>
    <dgm:cxn modelId="{4E39F7EE-6464-BD45-96FE-85AA08F1F110}" type="presParOf" srcId="{0175E594-59C7-3B4C-9B3A-21CC75C29893}" destId="{DAF9B8FE-A5E7-324E-80D8-1623A0A197E0}" srcOrd="2" destOrd="0" presId="urn:microsoft.com/office/officeart/2005/8/layout/default"/>
    <dgm:cxn modelId="{6366DD4B-39A1-B248-859B-56482075554B}" type="presParOf" srcId="{0175E594-59C7-3B4C-9B3A-21CC75C29893}" destId="{03A949C2-BCA2-0841-84FA-CAD75A276263}" srcOrd="3" destOrd="0" presId="urn:microsoft.com/office/officeart/2005/8/layout/default"/>
    <dgm:cxn modelId="{3D314396-1C10-FB48-9B92-1BE38D32C25A}" type="presParOf" srcId="{0175E594-59C7-3B4C-9B3A-21CC75C29893}" destId="{1F9ED422-8233-E041-A516-431402242A7F}" srcOrd="4" destOrd="0" presId="urn:microsoft.com/office/officeart/2005/8/layout/default"/>
    <dgm:cxn modelId="{789CD57B-63C2-7044-807A-608A0E2D7FB9}" type="presParOf" srcId="{0175E594-59C7-3B4C-9B3A-21CC75C29893}" destId="{2A2895D7-931D-6E46-989E-85F7B93E467B}" srcOrd="5" destOrd="0" presId="urn:microsoft.com/office/officeart/2005/8/layout/default"/>
    <dgm:cxn modelId="{EBF1F3C5-BE03-5F4D-8BA3-5E9DD00A25A7}" type="presParOf" srcId="{0175E594-59C7-3B4C-9B3A-21CC75C29893}" destId="{43883078-ED2B-7B4C-812B-7274466C4364}" srcOrd="6" destOrd="0" presId="urn:microsoft.com/office/officeart/2005/8/layout/default"/>
    <dgm:cxn modelId="{67BC9152-D726-EC46-8934-6EB6283ECA98}" type="presParOf" srcId="{0175E594-59C7-3B4C-9B3A-21CC75C29893}" destId="{29E171E3-E852-354A-B235-B0E30497E1C4}" srcOrd="7" destOrd="0" presId="urn:microsoft.com/office/officeart/2005/8/layout/default"/>
    <dgm:cxn modelId="{684C7944-236A-714E-BAFA-6194EA7DDECD}" type="presParOf" srcId="{0175E594-59C7-3B4C-9B3A-21CC75C29893}" destId="{8F5C324B-3BE7-F445-8A8F-7A92F444B6A3}" srcOrd="8" destOrd="0" presId="urn:microsoft.com/office/officeart/2005/8/layout/default"/>
    <dgm:cxn modelId="{C400BE10-E0E5-664A-AB50-223E11385567}" type="presParOf" srcId="{0175E594-59C7-3B4C-9B3A-21CC75C29893}" destId="{0CA77F4B-544A-B941-8879-3A0E1C6060C7}" srcOrd="9" destOrd="0" presId="urn:microsoft.com/office/officeart/2005/8/layout/default"/>
    <dgm:cxn modelId="{03318329-F138-4242-9A33-E5941DA0761B}" type="presParOf" srcId="{0175E594-59C7-3B4C-9B3A-21CC75C29893}" destId="{6E43C530-AFBF-3D4B-A4CE-DB531D1857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043FF-ED1B-D944-B183-DBCD081D4B2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1" i="0" kern="1200" dirty="0">
              <a:solidFill>
                <a:srgbClr val="FFC000"/>
              </a:solidFill>
            </a:rPr>
            <a:t>Planlegg</a:t>
          </a:r>
          <a:r>
            <a:rPr lang="nb-NO" sz="2200" b="0" i="0" kern="1200" dirty="0"/>
            <a:t> ukens meny slik  at noen av råvarene passer i flere retter</a:t>
          </a:r>
        </a:p>
      </dsp:txBody>
      <dsp:txXfrm>
        <a:off x="0" y="39687"/>
        <a:ext cx="3286125" cy="1971675"/>
      </dsp:txXfrm>
    </dsp:sp>
    <dsp:sp modelId="{DAF9B8FE-A5E7-324E-80D8-1623A0A197E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Sørg for </a:t>
          </a:r>
          <a:r>
            <a:rPr lang="nb-NO" sz="2200" b="1" i="0" kern="1200" dirty="0">
              <a:solidFill>
                <a:srgbClr val="92D050"/>
              </a:solidFill>
            </a:rPr>
            <a:t>god oversikt </a:t>
          </a:r>
          <a:r>
            <a:rPr lang="nb-NO" sz="2200" b="0" i="0" kern="1200" dirty="0"/>
            <a:t>i kjøleskapet og plasser mat som hører sammen </a:t>
          </a:r>
          <a:r>
            <a:rPr lang="nb-NO" sz="2200" kern="1200" dirty="0"/>
            <a:t>på</a:t>
          </a:r>
          <a:r>
            <a:rPr lang="nb-NO" sz="2200" b="0" i="0" kern="1200" dirty="0"/>
            <a:t> samme hylle</a:t>
          </a:r>
          <a:r>
            <a:rPr lang="nb-NO" sz="2200" kern="1200" dirty="0"/>
            <a:t>. Kjøleskap skal holde maks 4 grader.</a:t>
          </a:r>
          <a:endParaRPr lang="en-US" sz="2200" kern="1200" dirty="0"/>
        </a:p>
      </dsp:txBody>
      <dsp:txXfrm>
        <a:off x="3614737" y="39687"/>
        <a:ext cx="3286125" cy="1971675"/>
      </dsp:txXfrm>
    </dsp:sp>
    <dsp:sp modelId="{1F9ED422-8233-E041-A516-431402242A7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Innfør </a:t>
          </a:r>
          <a:r>
            <a:rPr lang="nb-NO" sz="2200" b="1" i="0" kern="1200" dirty="0">
              <a:solidFill>
                <a:srgbClr val="FFC000"/>
              </a:solidFill>
            </a:rPr>
            <a:t>en </a:t>
          </a:r>
          <a:r>
            <a:rPr lang="nb-NO" sz="2200" b="1" i="0" kern="1200" dirty="0" err="1">
              <a:solidFill>
                <a:srgbClr val="FFC000"/>
              </a:solidFill>
            </a:rPr>
            <a:t>restedag</a:t>
          </a:r>
          <a:r>
            <a:rPr lang="nb-NO" sz="2200" b="1" i="0" kern="1200" dirty="0">
              <a:solidFill>
                <a:srgbClr val="FFC000"/>
              </a:solidFill>
            </a:rPr>
            <a:t> </a:t>
          </a:r>
          <a:r>
            <a:rPr lang="nb-NO" sz="2200" b="0" i="0" kern="1200" dirty="0"/>
            <a:t>i uken der du spiser deg ut av kjøleskapet og bruker opp mat med kort holdbarhet.</a:t>
          </a:r>
          <a:endParaRPr lang="en-US" sz="2200" kern="1200" dirty="0"/>
        </a:p>
      </dsp:txBody>
      <dsp:txXfrm>
        <a:off x="7229475" y="39687"/>
        <a:ext cx="3286125" cy="1971675"/>
      </dsp:txXfrm>
    </dsp:sp>
    <dsp:sp modelId="{43883078-ED2B-7B4C-812B-7274466C4364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1" i="0" kern="1200" dirty="0">
              <a:solidFill>
                <a:srgbClr val="AED050"/>
              </a:solidFill>
            </a:rPr>
            <a:t>Bruk sansene </a:t>
          </a:r>
          <a:r>
            <a:rPr lang="nb-NO" sz="2200" b="0" i="0" kern="1200" dirty="0"/>
            <a:t>før du kaster mat som er utgått på   "best før"-dato. </a:t>
          </a:r>
          <a:r>
            <a:rPr lang="nb-NO" sz="2200" kern="1200" dirty="0"/>
            <a:t>Den er "ofte god etter".</a:t>
          </a:r>
          <a:endParaRPr lang="en-US" sz="2200" kern="1200" dirty="0"/>
        </a:p>
      </dsp:txBody>
      <dsp:txXfrm>
        <a:off x="0" y="2339975"/>
        <a:ext cx="3286125" cy="1971675"/>
      </dsp:txXfrm>
    </dsp:sp>
    <dsp:sp modelId="{8F5C324B-3BE7-F445-8A8F-7A92F444B6A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Tenk </a:t>
          </a:r>
          <a:r>
            <a:rPr lang="nb-NO" sz="2200" b="1" i="0" kern="1200" dirty="0">
              <a:solidFill>
                <a:srgbClr val="FFC000"/>
              </a:solidFill>
            </a:rPr>
            <a:t>alternativ bruk </a:t>
          </a:r>
          <a:r>
            <a:rPr lang="nb-NO" sz="2200" b="0" i="0" kern="1200" dirty="0"/>
            <a:t>av mat som ikke er fersk.   Selv om råvarene endrer karakter, betyr det ikke at de er uspiselige. </a:t>
          </a:r>
          <a:endParaRPr lang="en-US" sz="2200" kern="1200" dirty="0"/>
        </a:p>
      </dsp:txBody>
      <dsp:txXfrm>
        <a:off x="3614737" y="2339975"/>
        <a:ext cx="3286125" cy="1971675"/>
      </dsp:txXfrm>
    </dsp:sp>
    <dsp:sp modelId="{6E43C530-AFBF-3D4B-A4CE-DB531D18575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Planlegg måltidene  dine   ut fra hva du har i kjøleskap og fryser og   skriv </a:t>
          </a:r>
          <a:r>
            <a:rPr lang="nb-NO" sz="2200" b="1" i="0" kern="1200" dirty="0">
              <a:solidFill>
                <a:srgbClr val="00B050"/>
              </a:solidFill>
            </a:rPr>
            <a:t>handleliste.</a:t>
          </a:r>
          <a:endParaRPr lang="en-US" sz="2200" b="1" kern="1200" dirty="0">
            <a:solidFill>
              <a:srgbClr val="00B050"/>
            </a:solidFill>
          </a:endParaRP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C981-66AB-214D-BFC7-DFB666EA672C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0888-28C4-C540-A3D4-F4444A489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7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0888-28C4-C540-A3D4-F4444A48910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25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Planlegg ukens meny slik at noen av råvarene passer i flere retter. Da sikrer du å få brukt opp alt.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Sørg for å ha god oversikt i kjøleskapet og plasser mat som hører sammen i samme hylle, for eksempel kjøtt og fisk nederst, pålegget i en egen boks, meierivarer sammen og frukt og grønt i en egen skuff</a:t>
            </a:r>
            <a:r>
              <a:rPr lang="nb-NO" b="0" i="0" dirty="0">
                <a:solidFill>
                  <a:srgbClr val="262626"/>
                </a:solidFill>
                <a:effectLst/>
                <a:latin typeface="sofia-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Innfør en </a:t>
            </a:r>
            <a:r>
              <a:rPr lang="nb-NO" b="0" i="0" dirty="0" err="1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restedag</a:t>
            </a: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 i uken der du spiser deg ut av kjøleskapet og får brukt opp mat med kort holdbarhet.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Bruk sansene før du kaster mat som er utgått på "best før"-dato. Du bli ikke syk av å lukte og smake om den fremdeles er ok, og hvis du har oppbevart maten riktig er den ofte god etter utløpsdatoen.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Tenk alternativ bruk av mat som ikke er fersk. Selv om råvarene endrer karakter, betyr det ikke at de er uspiselige. Sjekk ut måltidsplanleggeren her på matvett.no.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sofia-pro"/>
              </a:rPr>
              <a:t>Planlegg måltidene dine ut fra hva du har i kjøleskap og fryser og skriv handl</a:t>
            </a:r>
            <a:r>
              <a:rPr lang="nb-NO" b="0" i="0" dirty="0">
                <a:solidFill>
                  <a:srgbClr val="262626"/>
                </a:solidFill>
                <a:effectLst/>
                <a:latin typeface="sofia-pro"/>
              </a:rPr>
              <a:t>eliste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040DC-4F4F-4485-A71E-532406F782A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18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0888-28C4-C540-A3D4-F4444A48910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0888-28C4-C540-A3D4-F4444A48910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76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FF3497-AB82-52B7-EF34-9F57AC04F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791299-5C68-23C2-C06F-F94077C5E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DD90C3-00CE-BCC8-505A-84E5BE1C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613C3C-F2E7-05E7-760B-2A3E7687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39998A-DC0B-7E74-8FE5-74E2D577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42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B4BF5-D9AE-C2D1-174D-9270629A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80CE72-7814-6041-84A8-A0AC3356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D3D3D0-A6D7-2771-E9AA-022F7936C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BEBF753-3DA2-966A-1645-25450D4C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4FA101-C84D-AD77-06DE-51CC25A6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99FA7F1-B0E7-786A-829E-AAE72514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54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2E571A-67DB-0A5B-B37A-0006E20B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38A2B3E-6CED-5D29-0516-0AA28BE76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3C92D5-5294-E849-89B2-F5AEC0EBA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99210D-F0DE-93CF-E5C3-A59FE221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C72C56-5A5B-95CE-2D65-BAAE5287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E180BA-9CE5-5456-0FB2-343B9EFE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5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E1E1A-4AE1-AE8A-C275-3B9C0A1A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70B67C-6EC0-974F-6164-F9F9E551B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27672-AD45-AB7C-CF9E-773CD3BC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3DBFD-E3F1-56E9-E37A-908BCB48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9911E0-5B49-CE06-6C48-C47D700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67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4E6A474-066D-E63B-03B6-456DC0A85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DC9F51-939A-542D-2ABE-558CCBE6D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DCF70F-338C-4290-F909-CF160126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0A020-D3C0-3D33-7928-2F5DCDF6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F14F70-854B-66D5-DB95-9F1DA3D4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7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643F917-DEB6-5B17-13AE-C1ABBDE53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927" y="6001608"/>
            <a:ext cx="465580" cy="5643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C44E6D2-4156-3FFF-371C-ABDE91FF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852182-D128-6080-B3C1-A5070162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0BA48F-E96B-59BD-6CC8-9B4B6582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D2915A-80F6-1C76-D37D-C23EE373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836F6E-F13D-6702-D6F5-B3238CAD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9E5704A-7CD8-6F02-DDCA-A53ADADA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3042" y="6124889"/>
            <a:ext cx="1351023" cy="4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4213EE1-2CB0-CCFC-D26D-BD131841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t="9332" r="39029"/>
          <a:stretch/>
        </p:blipFill>
        <p:spPr>
          <a:xfrm>
            <a:off x="2614864" y="0"/>
            <a:ext cx="9577136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643F917-DEB6-5B17-13AE-C1ABBDE53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927" y="6001608"/>
            <a:ext cx="465580" cy="5643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C44E6D2-4156-3FFF-371C-ABDE91FF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852182-D128-6080-B3C1-A5070162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0BA48F-E96B-59BD-6CC8-9B4B6582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D2915A-80F6-1C76-D37D-C23EE373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836F6E-F13D-6702-D6F5-B3238CAD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9E5704A-7CD8-6F02-DDCA-A53ADADA74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3042" y="6124889"/>
            <a:ext cx="1351023" cy="4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AAB5CED-2D97-73A1-615F-BA32E921E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tretch>
            <a:fillRect/>
          </a:stretch>
        </p:blipFill>
        <p:spPr>
          <a:xfrm>
            <a:off x="2614864" y="-705853"/>
            <a:ext cx="15707710" cy="756385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C44E6D2-4156-3FFF-371C-ABDE91FF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852182-D128-6080-B3C1-A5070162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0BA48F-E96B-59BD-6CC8-9B4B6582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D2915A-80F6-1C76-D37D-C23EE373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836F6E-F13D-6702-D6F5-B3238CAD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F5574A2-9859-5B68-8251-BA8CC9266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420" y="5924497"/>
            <a:ext cx="718594" cy="718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9E5704A-7CD8-6F02-DDCA-A53ADADA74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3042" y="6124889"/>
            <a:ext cx="1351023" cy="4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2AB4B-C028-08A8-5CA3-4E502F2C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A4BAD2-263D-9EC4-548E-EE7EB725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4A9AE0-0774-56FA-A94F-410529C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CDCEEE-DADE-4CCA-93DD-FD282920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293FC9-28F3-A994-E59A-A8D7A4C5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37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0B4F30-6D5B-7E74-39D8-EAACDB02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ABB31E-9F5A-6858-6C0E-6370A5D6C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3D6686-19B0-CE24-529C-B4C2DE91C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7133C8-3827-2D9D-BD2D-0E8094D8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B6F62D-402D-538A-EB2A-43D56140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31F420-E369-7034-4016-8F071FAC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5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BA490-E517-AC8B-9A27-53A4FC9F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8C898D-B65A-7F18-08D0-84C2A0068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02179B-CDCC-1EA9-A6B8-3E70D700D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B1828F-BD33-6104-966A-7DC2D3DD0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8CC72B-3D2B-5080-83E5-EBCCD845D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5616102-3935-94E6-53A8-E84CDAAB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1EC7B75-0EE5-BA5F-1F04-86D5868B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A015872-55BB-2DEE-3CFF-893E8996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C6F6B9-0E22-0162-AE63-03B4BAA2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A7F175-6681-9DED-2824-51936E1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B787AA-76A4-805C-6462-24FAEF40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E3D36B-C163-3BB5-BC0E-EBA0B406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51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1BC227B-C6B6-E4DC-ED3B-51B28395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C1F70C2-DC8B-61C5-4C45-5B73211D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30976F-A85A-0AAF-087E-F9E9FDC8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96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863FD99-A8BD-B965-1943-DC8D194C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8EB2E7-0A94-A16D-DBE5-F87B2D50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BFB165-388B-9946-97BE-2BBE78EF2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428E-0D12-0F4C-AACA-38C72A05DC4F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58438C-CDB4-E500-44C9-2975A6F67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276B7E-DF7F-DBFE-A695-FB5315470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5D23-A5A9-B945-BC7B-F46DB16EE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5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vett.no/aktuelt/laer-barna-a-ta-vare-pa-maten" TargetMode="External"/><Relationship Id="rId3" Type="http://schemas.openxmlformats.org/officeDocument/2006/relationships/hyperlink" Target="https://www.matvett.no/aktuelt/hva-er-matsvinn" TargetMode="External"/><Relationship Id="rId7" Type="http://schemas.openxmlformats.org/officeDocument/2006/relationships/hyperlink" Target="https://www.matvett.no/aktuelt/brukopp-kalender-for-frukt-og-gront" TargetMode="External"/><Relationship Id="rId2" Type="http://schemas.openxmlformats.org/officeDocument/2006/relationships/hyperlink" Target="https://www.matvett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vett.no/aktuelt/se-lukt-smak" TargetMode="External"/><Relationship Id="rId5" Type="http://schemas.openxmlformats.org/officeDocument/2006/relationships/hyperlink" Target="https://www.matvett.no/oppskrifter" TargetMode="External"/><Relationship Id="rId10" Type="http://schemas.openxmlformats.org/officeDocument/2006/relationships/hyperlink" Target="https://www.matvett.no/aktuelt/hvordan-kaste-mindre-mat" TargetMode="External"/><Relationship Id="rId4" Type="http://schemas.openxmlformats.org/officeDocument/2006/relationships/hyperlink" Target="https://www.matvett.no/brukopp-leksikon" TargetMode="External"/><Relationship Id="rId9" Type="http://schemas.openxmlformats.org/officeDocument/2006/relationships/hyperlink" Target="https://www.matvett.no/aktuelt/matvettregle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996E4F1-3FBF-C452-3F17-904C4532F7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3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2823" y="-920712"/>
            <a:ext cx="6247950" cy="7870952"/>
          </a:xfrm>
          <a:prstGeom prst="rect">
            <a:avLst/>
          </a:prstGeom>
          <a:effectLst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4F0E3E-E1FD-A1D6-28BC-6A278D70A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5995"/>
            <a:ext cx="12192000" cy="823005"/>
          </a:xfrm>
        </p:spPr>
        <p:txBody>
          <a:bodyPr>
            <a:normAutofit/>
          </a:bodyPr>
          <a:lstStyle/>
          <a:p>
            <a:r>
              <a:rPr lang="nb-NO" sz="4400" b="1" dirty="0" err="1">
                <a:solidFill>
                  <a:schemeClr val="bg1"/>
                </a:solidFill>
                <a:latin typeface="+mn-lt"/>
                <a:cs typeface="Arial"/>
              </a:rPr>
              <a:t>Slider</a:t>
            </a:r>
            <a:r>
              <a:rPr lang="nb-NO" sz="4400" b="1" dirty="0">
                <a:solidFill>
                  <a:schemeClr val="bg1"/>
                </a:solidFill>
                <a:latin typeface="+mn-lt"/>
                <a:cs typeface="Arial"/>
              </a:rPr>
              <a:t> som kan brukes på foreldremøter </a:t>
            </a:r>
            <a:endParaRPr lang="nb-NO" sz="4800" b="1" spc="6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3435610-9929-D772-3AE9-9545CA9FE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613" y="4027659"/>
            <a:ext cx="1957754" cy="63118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5400BED-CA0C-1197-25EF-112AE22D0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634" y="3767283"/>
            <a:ext cx="990147" cy="9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C4D0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9FE67515-9E3B-BD9B-64AC-2508F5DB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Matsvinn er et stort problem</a:t>
            </a:r>
            <a:endParaRPr lang="nb-NO" sz="4800" b="1" dirty="0">
              <a:solidFill>
                <a:srgbClr val="44C4C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3B7B37C-E8F7-BFB4-D3EE-23C99474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94" y="12532"/>
            <a:ext cx="5925450" cy="5985092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71140D0-8955-92D4-AA36-4475880C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2117" cy="4351338"/>
          </a:xfrm>
        </p:spPr>
        <p:txBody>
          <a:bodyPr anchor="t">
            <a:noAutofit/>
          </a:bodyPr>
          <a:lstStyle/>
          <a:p>
            <a:pPr marL="455930" indent="-342900">
              <a:lnSpc>
                <a:spcPct val="100000"/>
              </a:lnSpc>
            </a:pPr>
            <a:r>
              <a:rPr lang="nb-NO" sz="2400" b="1" dirty="0"/>
              <a:t>1/3 av all mat produsert blir kastet. </a:t>
            </a:r>
            <a:r>
              <a:rPr lang="nb-NO" sz="2400" dirty="0"/>
              <a:t>Dette er et stort problem for kloden, for mennesker og for samfunnet</a:t>
            </a:r>
          </a:p>
          <a:p>
            <a:pPr marL="455930" indent="-342900">
              <a:lnSpc>
                <a:spcPct val="100000"/>
              </a:lnSpc>
            </a:pPr>
            <a:r>
              <a:rPr lang="nb-NO" sz="2400" dirty="0">
                <a:cs typeface="Arial"/>
              </a:rPr>
              <a:t> I Norge blir det kastet minst </a:t>
            </a:r>
            <a:r>
              <a:rPr lang="nb-NO" sz="2400" b="1" dirty="0">
                <a:cs typeface="Arial"/>
              </a:rPr>
              <a:t>400 000 tonn</a:t>
            </a:r>
            <a:r>
              <a:rPr lang="nb-NO" sz="2400" dirty="0">
                <a:cs typeface="Arial"/>
              </a:rPr>
              <a:t> mat i året, med en verdi på over 20 MRD KR.</a:t>
            </a:r>
            <a:endParaRPr lang="nb-NO" sz="2400" dirty="0">
              <a:effectLst>
                <a:outerShdw dist="19050" dir="5400000" algn="ctr" rotWithShape="0">
                  <a:srgbClr val="FFFFFF"/>
                </a:outerShdw>
              </a:effectLst>
              <a:cs typeface="Arial"/>
            </a:endParaRPr>
          </a:p>
          <a:p>
            <a:pPr marL="455930" indent="-342900">
              <a:lnSpc>
                <a:spcPct val="100000"/>
              </a:lnSpc>
            </a:pPr>
            <a:r>
              <a:rPr lang="nb-NO" sz="2400" dirty="0"/>
              <a:t>For å løse problemet må </a:t>
            </a:r>
            <a:r>
              <a:rPr lang="nb-NO" sz="2400" u="sng" dirty="0"/>
              <a:t>alle</a:t>
            </a:r>
            <a:r>
              <a:rPr lang="nb-NO" sz="2400" dirty="0"/>
              <a:t> bidra</a:t>
            </a:r>
          </a:p>
          <a:p>
            <a:pPr marL="455930" indent="-342900">
              <a:lnSpc>
                <a:spcPct val="100000"/>
              </a:lnSpc>
            </a:pPr>
            <a:r>
              <a:rPr lang="nb-NO" sz="2400" b="0" i="0" dirty="0">
                <a:solidFill>
                  <a:schemeClr val="tx1"/>
                </a:solidFill>
                <a:effectLst/>
              </a:rPr>
              <a:t>Vi kaster ca. </a:t>
            </a:r>
            <a:r>
              <a:rPr lang="nb-NO" sz="2400" b="1" i="0" dirty="0">
                <a:solidFill>
                  <a:schemeClr val="tx1"/>
                </a:solidFill>
                <a:effectLst/>
              </a:rPr>
              <a:t>40 kg mat hver i året</a:t>
            </a:r>
            <a:r>
              <a:rPr lang="nb-NO" sz="2400" b="0" i="0" dirty="0">
                <a:solidFill>
                  <a:schemeClr val="tx1"/>
                </a:solidFill>
                <a:effectLst/>
              </a:rPr>
              <a:t>. Det er 6 prosent mindre enn for fire år siden</a:t>
            </a:r>
          </a:p>
          <a:p>
            <a:pPr marL="455930" indent="-342900">
              <a:lnSpc>
                <a:spcPct val="100000"/>
              </a:lnSpc>
            </a:pPr>
            <a:r>
              <a:rPr lang="nb-NO" sz="2400" b="1" i="0" dirty="0">
                <a:solidFill>
                  <a:schemeClr val="tx1"/>
                </a:solidFill>
                <a:effectLst/>
              </a:rPr>
              <a:t>Norske husstander står for 48 % </a:t>
            </a:r>
            <a:r>
              <a:rPr lang="nb-NO" sz="2400" b="0" i="0" dirty="0">
                <a:solidFill>
                  <a:schemeClr val="tx1"/>
                </a:solidFill>
                <a:effectLst/>
              </a:rPr>
              <a:t>av det totale registrerte matsvinnet</a:t>
            </a:r>
          </a:p>
        </p:txBody>
      </p:sp>
    </p:spTree>
    <p:extLst>
      <p:ext uri="{BB962C8B-B14F-4D97-AF65-F5344CB8AC3E}">
        <p14:creationId xmlns:p14="http://schemas.microsoft.com/office/powerpoint/2010/main" val="129198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D78DC23-5606-E585-6A2F-A477B189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Hvis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matsvinn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var et land,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ville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vært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det </a:t>
            </a:r>
            <a:r>
              <a:rPr lang="en-US" sz="2800" b="1" kern="1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tredje</a:t>
            </a:r>
            <a:r>
              <a:rPr lang="en-US" sz="2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største</a:t>
            </a:r>
            <a:r>
              <a:rPr lang="en-US" sz="2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klimagassutslipp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EDED92DA-C681-3D8B-41D2-18041E27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903601"/>
            <a:ext cx="7138932" cy="50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AE46FB-14C8-9F0E-41D9-83527244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3">
                    <a:lumMod val="75000"/>
                  </a:schemeClr>
                </a:solidFill>
              </a:rPr>
              <a:t>Enkle grep å gjøre hjemme</a:t>
            </a:r>
            <a:endParaRPr lang="nn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880C944-73CB-2B29-B1BD-73C833017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282446"/>
              </p:ext>
            </p:extLst>
          </p:nvPr>
        </p:nvGraphicFramePr>
        <p:xfrm>
          <a:off x="838200" y="15877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72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B32E29-6C6B-84D9-8F82-D978FD6574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277" y="1424354"/>
            <a:ext cx="3182815" cy="4185138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Hus-</a:t>
            </a:r>
            <a:b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holdningenes </a:t>
            </a:r>
            <a:b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viktigste </a:t>
            </a:r>
            <a:b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verktøy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E271E20F-7AF8-07AC-3998-310202C72B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28803" y="386861"/>
            <a:ext cx="8605995" cy="6084277"/>
          </a:xfrm>
        </p:spPr>
      </p:pic>
    </p:spTree>
    <p:extLst>
      <p:ext uri="{BB962C8B-B14F-4D97-AF65-F5344CB8AC3E}">
        <p14:creationId xmlns:p14="http://schemas.microsoft.com/office/powerpoint/2010/main" val="12239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075276D0-B3FD-08FB-BE5E-BD4694F50E03}"/>
              </a:ext>
            </a:extLst>
          </p:cNvPr>
          <p:cNvSpPr/>
          <p:nvPr/>
        </p:nvSpPr>
        <p:spPr>
          <a:xfrm>
            <a:off x="8598878" y="1688123"/>
            <a:ext cx="2807677" cy="28487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B32E29-6C6B-84D9-8F82-D978FD65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3">
                    <a:lumMod val="75000"/>
                  </a:schemeClr>
                </a:solidFill>
              </a:rPr>
              <a:t>E-læringskurs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8A097C-12AB-1DFC-E855-5F5ABE89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8646" cy="4351338"/>
          </a:xfrm>
        </p:spPr>
        <p:txBody>
          <a:bodyPr>
            <a:normAutofit/>
          </a:bodyPr>
          <a:lstStyle/>
          <a:p>
            <a:pPr marL="341630"/>
            <a:r>
              <a:rPr lang="nb-NO" sz="2400" dirty="0">
                <a:cs typeface="Arial"/>
              </a:rPr>
              <a:t>Sett dere sammen to og to, og ta E-læringskurset. Det tar ca. 10 minutter. </a:t>
            </a:r>
            <a:endParaRPr lang="nb-NO" sz="2400" dirty="0"/>
          </a:p>
          <a:p>
            <a:pPr marL="341630"/>
            <a:r>
              <a:rPr lang="nb-NO" sz="2400" dirty="0"/>
              <a:t>Diskusjon: </a:t>
            </a:r>
          </a:p>
          <a:p>
            <a:pPr marL="742315" lvl="1"/>
            <a:r>
              <a:rPr lang="nb-NO" dirty="0"/>
              <a:t>Var det noe i kurset som overrasket? </a:t>
            </a:r>
          </a:p>
          <a:p>
            <a:pPr marL="742315" lvl="1"/>
            <a:r>
              <a:rPr lang="nb-NO" dirty="0">
                <a:cs typeface="Arial"/>
              </a:rPr>
              <a:t>Hva er de viktigste tiltakene skolen kan gjøre? </a:t>
            </a:r>
            <a:endParaRPr lang="nb-NO" dirty="0"/>
          </a:p>
          <a:p>
            <a:pPr marL="742315" lvl="1"/>
            <a:r>
              <a:rPr lang="nb-NO" dirty="0"/>
              <a:t>Hva er de viktigste tiltakene dere tenker dere kan gjøre hjemme?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2E0B6A4-E6BB-057B-B245-D6119312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808" y="2092569"/>
            <a:ext cx="2039815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90F461-32AE-BE19-D7A8-419CED45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3">
                    <a:lumMod val="75000"/>
                  </a:schemeClr>
                </a:solidFill>
              </a:rPr>
              <a:t>Nyttige linker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3E6806-75B9-4981-7C22-ACEE381A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630"/>
            <a:r>
              <a:rPr lang="nb-NO" sz="2000" dirty="0">
                <a:hlinkClick r:id="rId2"/>
              </a:rPr>
              <a:t>https://www.matvett.no/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Hva er matsvinn: </a:t>
            </a:r>
            <a:r>
              <a:rPr lang="nb-NO" sz="2000" dirty="0">
                <a:hlinkClick r:id="rId3"/>
              </a:rPr>
              <a:t>https://www.matvett.no/aktuelt/hva-er-matsvinn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Bruk opp leksikon: </a:t>
            </a:r>
            <a:r>
              <a:rPr lang="nb-NO" sz="2000" dirty="0">
                <a:hlinkClick r:id="rId4"/>
              </a:rPr>
              <a:t>https://www.matvett.no/brukopp-leksikon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Måltidsplanlegger: </a:t>
            </a:r>
            <a:r>
              <a:rPr lang="nb-NO" sz="2000" dirty="0">
                <a:hlinkClick r:id="rId5"/>
              </a:rPr>
              <a:t>https://www.matvett.no/oppskrifter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Se, lukt, smak: </a:t>
            </a:r>
            <a:r>
              <a:rPr lang="nb-NO" sz="2000" dirty="0">
                <a:hlinkClick r:id="rId6"/>
              </a:rPr>
              <a:t>https://www.matvett.no/aktuelt/se-lukt-smak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Brukopp-kalender: </a:t>
            </a:r>
            <a:r>
              <a:rPr lang="nb-NO" sz="2000" dirty="0">
                <a:hlinkClick r:id="rId7"/>
              </a:rPr>
              <a:t>https://www.matvett.no/aktuelt/brukopp-kalender-for-frukt-og-gront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Lær barna å ta vare på maten: </a:t>
            </a:r>
            <a:r>
              <a:rPr lang="nb-NO" sz="2000" dirty="0">
                <a:hlinkClick r:id="rId8"/>
              </a:rPr>
              <a:t>https://www.matvett.no/aktuelt/laer-barna-a-ta-vare-pa-maten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/>
              <a:t>Matvettreglene: </a:t>
            </a:r>
            <a:r>
              <a:rPr lang="nb-NO" sz="2000" dirty="0">
                <a:hlinkClick r:id="rId9"/>
              </a:rPr>
              <a:t>https://www.matvett.no/aktuelt/matvettreglene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  <a:p>
            <a:pPr marL="341630"/>
            <a:r>
              <a:rPr lang="nb-NO" sz="2000" dirty="0">
                <a:cs typeface="Arial"/>
              </a:rPr>
              <a:t>"Best før" betyr ofte god etter: </a:t>
            </a:r>
            <a:r>
              <a:rPr lang="nb-NO" sz="2000" dirty="0">
                <a:cs typeface="Arial"/>
                <a:hlinkClick r:id="rId9"/>
              </a:rPr>
              <a:t>https://www.matvett.no/aktuelt/matvettreglene</a:t>
            </a:r>
            <a:endParaRPr lang="nb-NO" sz="2000" dirty="0">
              <a:effectLst>
                <a:outerShdw dist="19050" dir="5400000" algn="ctr" rotWithShape="0">
                  <a:srgbClr val="FFFFFF"/>
                </a:outerShdw>
              </a:effectLst>
              <a:cs typeface="Arial"/>
            </a:endParaRPr>
          </a:p>
          <a:p>
            <a:pPr marL="341630"/>
            <a:r>
              <a:rPr lang="nn-NO" sz="2000" b="0" i="0" dirty="0">
                <a:solidFill>
                  <a:schemeClr val="tx1"/>
                </a:solidFill>
                <a:effectLst/>
              </a:rPr>
              <a:t>Tips til å kaste mindre mat: </a:t>
            </a:r>
            <a:r>
              <a:rPr lang="nn-NO" sz="2000" b="0" i="0" dirty="0">
                <a:solidFill>
                  <a:srgbClr val="1155CC"/>
                </a:solidFill>
                <a:effectLst/>
                <a:hlinkClick r:id="rId10"/>
              </a:rPr>
              <a:t>https://www.matvett.no/aktuelt/hvordan-kaste-mindre-mat</a:t>
            </a:r>
            <a:endParaRPr lang="nn-NO" sz="2000" dirty="0">
              <a:effectLst>
                <a:outerShdw dist="19050" dir="5400000" algn="ctr" rotWithShape="0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56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yperkobling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AB4B9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DF4D751F9A4C4E9B26DE993B53856B" ma:contentTypeVersion="20" ma:contentTypeDescription="Opprett et nytt dokument." ma:contentTypeScope="" ma:versionID="898801734fb50a1760b083963a606704">
  <xsd:schema xmlns:xsd="http://www.w3.org/2001/XMLSchema" xmlns:xs="http://www.w3.org/2001/XMLSchema" xmlns:p="http://schemas.microsoft.com/office/2006/metadata/properties" xmlns:ns2="b7feedd8-7225-4fc6-b985-41adf77c3086" xmlns:ns3="1f589fb8-6b17-48a1-81c6-4554f8795a40" targetNamespace="http://schemas.microsoft.com/office/2006/metadata/properties" ma:root="true" ma:fieldsID="39054961668b2e68878698ad25b92068" ns2:_="" ns3:_="">
    <xsd:import namespace="b7feedd8-7225-4fc6-b985-41adf77c3086"/>
    <xsd:import namespace="1f589fb8-6b17-48a1-81c6-4554f8795a4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eedd8-7225-4fc6-b985-41adf77c30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9fb8-6b17-48a1-81c6-4554f8795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589fb8-6b17-48a1-81c6-4554f8795a40">
      <Terms xmlns="http://schemas.microsoft.com/office/infopath/2007/PartnerControls"/>
    </lcf76f155ced4ddcb4097134ff3c332f>
    <_dlc_DocId xmlns="b7feedd8-7225-4fc6-b985-41adf77c3086">FORMAT01-340497828-8394</_dlc_DocId>
    <_dlc_DocIdUrl xmlns="b7feedd8-7225-4fc6-b985-41adf77c3086">
      <Url>https://nhosp.sharepoint.com/sites/ForMat/_layouts/15/DocIdRedir.aspx?ID=FORMAT01-340497828-8394</Url>
      <Description>FORMAT01-340497828-8394</Description>
    </_dlc_DocIdUrl>
  </documentManagement>
</p:properties>
</file>

<file path=customXml/itemProps1.xml><?xml version="1.0" encoding="utf-8"?>
<ds:datastoreItem xmlns:ds="http://schemas.openxmlformats.org/officeDocument/2006/customXml" ds:itemID="{DBA083A9-CDD1-40E4-8B6B-51F74B9FC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BCE79-15D3-44EA-B06D-D766005E6C53}">
  <ds:schemaRefs>
    <ds:schemaRef ds:uri="1f589fb8-6b17-48a1-81c6-4554f8795a40"/>
    <ds:schemaRef ds:uri="b7feedd8-7225-4fc6-b985-41adf77c30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907A13-C0B8-4407-8634-3F40E504A27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B937ED-97D3-4BEF-8875-CE5940804DC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01709BF-6BBC-4D39-8EC8-5A3918FE754F}">
  <ds:schemaRefs>
    <ds:schemaRef ds:uri="1f589fb8-6b17-48a1-81c6-4554f8795a40"/>
    <ds:schemaRef ds:uri="b7feedd8-7225-4fc6-b985-41adf77c308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619</Words>
  <Application>Microsoft Office PowerPoint</Application>
  <PresentationFormat>Widescreen</PresentationFormat>
  <Paragraphs>43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Slider som kan brukes på foreldremøter </vt:lpstr>
      <vt:lpstr>Matsvinn er et stort problem</vt:lpstr>
      <vt:lpstr>Hvis matsvinn var et land, ville det vært det tredje største i klimagassutslipp</vt:lpstr>
      <vt:lpstr>Enkle grep å gjøre hjemme</vt:lpstr>
      <vt:lpstr>Hus- holdningenes  viktigste  verktøy</vt:lpstr>
      <vt:lpstr>E-læringskurs</vt:lpstr>
      <vt:lpstr>Nyttige linker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REKRUTTERINGSSTAFETTEN!</dc:title>
  <dc:creator>Anne Cathrine Haug</dc:creator>
  <cp:lastModifiedBy>Marie Kleppe</cp:lastModifiedBy>
  <cp:revision>47</cp:revision>
  <dcterms:created xsi:type="dcterms:W3CDTF">2022-11-02T10:32:57Z</dcterms:created>
  <dcterms:modified xsi:type="dcterms:W3CDTF">2023-05-24T09:18:07Z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0x010100C0DF4D751F9A4C4E9B26DE993B53856B</vt:lpwstr>
  </property>
  <property fmtid="{D5CDD505-2E9C-101B-9397-08002B2CF9AE}" pid="3" name="_dlc_DocIdItemGuid">
    <vt:lpwstr>5ec77e36-738d-40c8-9dca-e49d8bd65227</vt:lpwstr>
  </property>
  <property fmtid="{D5CDD505-2E9C-101B-9397-08002B2CF9AE}" pid="4" name="TaxKeyword">
    <vt:lpwstr/>
  </property>
  <property fmtid="{D5CDD505-2E9C-101B-9397-08002B2CF9AE}" pid="5" name="MediaServiceImageTags">
    <vt:lpwstr/>
  </property>
  <property fmtid="{D5CDD505-2E9C-101B-9397-08002B2CF9AE}" pid="6" name="TaxCatchAll">
    <vt:lpwstr/>
  </property>
  <property fmtid="{D5CDD505-2E9C-101B-9397-08002B2CF9AE}" pid="7" name="p8a47c7619634ae9930087b62d76e394">
    <vt:lpwstr/>
  </property>
  <property fmtid="{D5CDD505-2E9C-101B-9397-08002B2CF9AE}" pid="8" name="TaxKeywordTaxHTField">
    <vt:lpwstr/>
  </property>
  <property fmtid="{D5CDD505-2E9C-101B-9397-08002B2CF9AE}" pid="9" name="NhoMmdCaseWorker">
    <vt:lpwstr/>
  </property>
  <property fmtid="{D5CDD505-2E9C-101B-9397-08002B2CF9AE}" pid="10" name="NHO_OrganisationUnit">
    <vt:lpwstr/>
  </property>
  <property fmtid="{D5CDD505-2E9C-101B-9397-08002B2CF9AE}" pid="11" name="c33924c3673147c88830f2707c1978bc">
    <vt:lpwstr/>
  </property>
</Properties>
</file>