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A37511-C1DE-D2A4-75BD-73B9E4A9B681}" name="Anne Marie Schrøder" initials="AMS" userId="S::ams@matvett.no::18a8f54f-6373-449e-9069-816ee24ebc5a" providerId="AD"/>
  <p188:author id="{017202DB-6CCB-0018-7B5E-88C18EB0A24F}" name="Anne-Grete Haugen" initials="AGH" userId="S::agh@matvett.no::c696f41c-c545-42e7-b68b-99f897a6c9e4" providerId="AD"/>
  <p188:author id="{EFC31EF8-8DEA-07D3-6A3F-DDA3FF301FE4}" name="Marie Kleppe" initials="MK" userId="S::mk@matvett.no::056cd931-466e-45f7-98c4-8b8fbdd715f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/>
    <p:restoredTop sz="96018"/>
  </p:normalViewPr>
  <p:slideViewPr>
    <p:cSldViewPr snapToGrid="0">
      <p:cViewPr varScale="1">
        <p:scale>
          <a:sx n="98" d="100"/>
          <a:sy n="98" d="100"/>
        </p:scale>
        <p:origin x="10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Kleppe" userId="056cd931-466e-45f7-98c4-8b8fbdd715fc" providerId="ADAL" clId="{DB10A017-62B7-4C7C-A388-A72AB997E9A7}"/>
    <pc:docChg chg="">
      <pc:chgData name="Marie Kleppe" userId="056cd931-466e-45f7-98c4-8b8fbdd715fc" providerId="ADAL" clId="{DB10A017-62B7-4C7C-A388-A72AB997E9A7}" dt="2023-08-10T13:18:08.523" v="6"/>
      <pc:docMkLst>
        <pc:docMk/>
      </pc:docMkLst>
      <pc:sldChg chg="delCm modCm">
        <pc:chgData name="Marie Kleppe" userId="056cd931-466e-45f7-98c4-8b8fbdd715fc" providerId="ADAL" clId="{DB10A017-62B7-4C7C-A388-A72AB997E9A7}" dt="2023-08-10T13:18:08.523" v="6"/>
        <pc:sldMkLst>
          <pc:docMk/>
          <pc:sldMk cId="2269142485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rie Kleppe" userId="056cd931-466e-45f7-98c4-8b8fbdd715fc" providerId="ADAL" clId="{DB10A017-62B7-4C7C-A388-A72AB997E9A7}" dt="2023-08-10T13:18:07.400" v="4"/>
              <pc2:cmMkLst xmlns:pc2="http://schemas.microsoft.com/office/powerpoint/2019/9/main/command">
                <pc:docMk/>
                <pc:sldMk cId="2269142485" sldId="257"/>
                <pc2:cmMk id="{06BCBF0D-3742-4A8C-A8DD-B7070A4ED733}"/>
              </pc2:cmMkLst>
            </pc226:cmChg>
            <pc226:cmChg xmlns:pc226="http://schemas.microsoft.com/office/powerpoint/2022/06/main/command" chg="del">
              <pc226:chgData name="Marie Kleppe" userId="056cd931-466e-45f7-98c4-8b8fbdd715fc" providerId="ADAL" clId="{DB10A017-62B7-4C7C-A388-A72AB997E9A7}" dt="2023-08-10T13:18:06.424" v="2"/>
              <pc2:cmMkLst xmlns:pc2="http://schemas.microsoft.com/office/powerpoint/2019/9/main/command">
                <pc:docMk/>
                <pc:sldMk cId="2269142485" sldId="257"/>
                <pc2:cmMk id="{89B8ACA6-53AD-4E5C-BF4E-6B4A1515760D}"/>
              </pc2:cmMkLst>
            </pc226:cmChg>
            <pc226:cmChg xmlns:pc226="http://schemas.microsoft.com/office/powerpoint/2022/06/main/command" chg="del">
              <pc226:chgData name="Marie Kleppe" userId="056cd931-466e-45f7-98c4-8b8fbdd715fc" providerId="ADAL" clId="{DB10A017-62B7-4C7C-A388-A72AB997E9A7}" dt="2023-08-10T13:18:06.878" v="3"/>
              <pc2:cmMkLst xmlns:pc2="http://schemas.microsoft.com/office/powerpoint/2019/9/main/command">
                <pc:docMk/>
                <pc:sldMk cId="2269142485" sldId="257"/>
                <pc2:cmMk id="{E5FEC5C4-518E-4EEA-B3F0-D3BA6A6D4552}"/>
              </pc2:cmMkLst>
            </pc226:cmChg>
            <pc226:cmChg xmlns:pc226="http://schemas.microsoft.com/office/powerpoint/2022/06/main/command" chg="del mod">
              <pc226:chgData name="Marie Kleppe" userId="056cd931-466e-45f7-98c4-8b8fbdd715fc" providerId="ADAL" clId="{DB10A017-62B7-4C7C-A388-A72AB997E9A7}" dt="2023-08-10T13:18:08.523" v="6"/>
              <pc2:cmMkLst xmlns:pc2="http://schemas.microsoft.com/office/powerpoint/2019/9/main/command">
                <pc:docMk/>
                <pc:sldMk cId="2269142485" sldId="257"/>
                <pc2:cmMk id="{69E4C9E2-95F2-415D-97C4-78C87C10DFF2}"/>
              </pc2:cmMkLst>
            </pc226:cmChg>
            <pc226:cmChg xmlns:pc226="http://schemas.microsoft.com/office/powerpoint/2022/06/main/command" chg="del mod">
              <pc226:chgData name="Marie Kleppe" userId="056cd931-466e-45f7-98c4-8b8fbdd715fc" providerId="ADAL" clId="{DB10A017-62B7-4C7C-A388-A72AB997E9A7}" dt="2023-08-10T13:18:07.902" v="5"/>
              <pc2:cmMkLst xmlns:pc2="http://schemas.microsoft.com/office/powerpoint/2019/9/main/command">
                <pc:docMk/>
                <pc:sldMk cId="2269142485" sldId="257"/>
                <pc2:cmMk id="{DA9CB5EB-1A47-443E-AB53-298DCF26F0D1}"/>
              </pc2:cmMkLst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C25F44-F89C-B9B7-4403-588A2BED7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509DA52-1CAC-2F5F-68B9-D284E6116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09A8560-074B-728C-9309-83488776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780E71-6507-0918-9F6B-0CC25F75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EF3B28-6BCF-DE08-E375-D7A925C9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679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B2C06C-D848-173C-17A9-E879956D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EAA67AB-E1D8-1807-BF0B-007434CED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94EEA8-88B7-D633-EDD7-8CA79272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3B15C1-D0F3-1868-EF52-D89F2B21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32659C-4354-739F-BACC-51F05500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372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D0D0DEF-2171-BC3A-576C-135F3F0D3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B737D6C-7689-5373-D926-54380EE7B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242AF6-F04D-F7A5-F9D2-AAFC4ADD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F34B70-42F8-74F5-8EC0-C519514B7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CB518B-8C02-317A-6498-FCE1BA66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221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F20909-4FB1-5E15-20E8-D7BDC8E1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E41B72F-51F5-4DFE-B257-CA9D8D7F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9B15AC-83A6-EA4E-A73D-57773B5D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DBBF03-AC84-EAB0-335D-2DFEA04B9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1BB03E-B1F3-9710-64C7-F000A5DE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78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7D3DB0-F677-DAE4-1EBF-28C761B03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689213-2E6F-051A-D17D-ED5C65D1C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AEF4A0-D9B1-4B84-9129-27EC444A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CD0268-D027-09F0-F992-99DA98F37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D84115-7C6C-839C-7162-102F3E66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441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BDD4F6-26E4-8754-72E5-FF5CAC20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8D42BA-CCC8-1B49-8ABD-7EED948A4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7405C1-A756-C9DD-CE50-D39E0FF31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76AABBA-AFF2-2C59-ADD5-46B59F6AA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1CACEB2-74FB-B958-48C4-E02CDA43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AD469AF-1135-01C2-8171-62C61C55A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115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F1F7D7-7606-F0BC-163B-E7707210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4D3819E-1849-0672-BA0C-850C87A88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4D4682D-7AFC-AE4C-91D6-6763E7F0B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922301B-535E-98DE-2F4F-3C72B38A4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F4A816F-28EE-1380-0D13-1851B3607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A9A9EF2-0621-D443-FA88-09EB4364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EB1AECB-0373-CA26-74ED-8656514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730AD63-21BE-9892-1C2A-AEF0640F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086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090171-9913-FD01-A22F-E2784FDD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9145856-A59B-A9A1-055A-9C113323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39D0463-B31B-3B8F-CF30-975D416C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18C7AF2-D2F9-7754-8FED-71818C7D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818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A977BAD-297A-6166-4B97-A52C938E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2B00594-EEFE-35C5-9076-3AF631C1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E8EF3A2-58E4-D4A1-DB8A-61FFBECF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538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B7941D-41E2-D972-30F1-36F3F6E04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C91C09-AE22-AD8C-8282-3AD5D7AF8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E50F462-547C-812A-883B-A742D020F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F3D629-131B-F9C9-EC28-9B40B68C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7E245E-B776-50EA-704B-6BA0E11C1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CDB8591-A24B-7EC8-B42B-732CE41C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49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363A39-D9E3-9829-39AA-77B04D959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83640CC-7E9D-D3F0-E635-D3DE566F8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C7DC1D4-8B12-1D46-F44B-A34423FFA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9EAF49F-D5BB-2088-A13C-D3EA1124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D15EF1C-CCF4-EFDF-F706-2D57D40A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A62E4E-F9B8-BA04-CDED-C4D52672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707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D82A425-008E-311E-3A5C-E8594FA2C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D0B2B20-94DC-B2D4-0DDD-BA81EDD96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A2412A-C6B7-8759-67FC-5118A1F5A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861A-84E0-244B-9911-9BB78FFE641A}" type="datetimeFigureOut">
              <a:rPr lang="nb-NO" smtClean="0"/>
              <a:t>10.08.2023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5CE6D30-DDA6-868B-6DEB-F548DC154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A084F66-9F8F-6ED6-E29C-7D7D0C30D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911E-A55A-C04E-843D-A178D5749F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6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Rett linje 60">
            <a:extLst>
              <a:ext uri="{FF2B5EF4-FFF2-40B4-BE49-F238E27FC236}">
                <a16:creationId xmlns:a16="http://schemas.microsoft.com/office/drawing/2014/main" id="{A43B9A3F-C3E2-9FA0-D5E0-4155B3558CEA}"/>
              </a:ext>
            </a:extLst>
          </p:cNvPr>
          <p:cNvCxnSpPr>
            <a:cxnSpLocks/>
          </p:cNvCxnSpPr>
          <p:nvPr/>
        </p:nvCxnSpPr>
        <p:spPr>
          <a:xfrm>
            <a:off x="11036364" y="3870990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Rett linje 61">
            <a:extLst>
              <a:ext uri="{FF2B5EF4-FFF2-40B4-BE49-F238E27FC236}">
                <a16:creationId xmlns:a16="http://schemas.microsoft.com/office/drawing/2014/main" id="{16952B9C-760D-6134-FAE6-D6262B312DD3}"/>
              </a:ext>
            </a:extLst>
          </p:cNvPr>
          <p:cNvCxnSpPr>
            <a:cxnSpLocks/>
          </p:cNvCxnSpPr>
          <p:nvPr/>
        </p:nvCxnSpPr>
        <p:spPr>
          <a:xfrm>
            <a:off x="6444440" y="3870990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Rett linje 58">
            <a:extLst>
              <a:ext uri="{FF2B5EF4-FFF2-40B4-BE49-F238E27FC236}">
                <a16:creationId xmlns:a16="http://schemas.microsoft.com/office/drawing/2014/main" id="{D47887C7-3F86-E432-1386-184CF8978E67}"/>
              </a:ext>
            </a:extLst>
          </p:cNvPr>
          <p:cNvCxnSpPr>
            <a:cxnSpLocks/>
          </p:cNvCxnSpPr>
          <p:nvPr/>
        </p:nvCxnSpPr>
        <p:spPr>
          <a:xfrm>
            <a:off x="5609959" y="3828682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Rett linje 59">
            <a:extLst>
              <a:ext uri="{FF2B5EF4-FFF2-40B4-BE49-F238E27FC236}">
                <a16:creationId xmlns:a16="http://schemas.microsoft.com/office/drawing/2014/main" id="{F8A46D0D-7494-4F76-C806-E62B97534900}"/>
              </a:ext>
            </a:extLst>
          </p:cNvPr>
          <p:cNvCxnSpPr>
            <a:cxnSpLocks/>
          </p:cNvCxnSpPr>
          <p:nvPr/>
        </p:nvCxnSpPr>
        <p:spPr>
          <a:xfrm>
            <a:off x="1103763" y="3828682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Rett linje 56">
            <a:extLst>
              <a:ext uri="{FF2B5EF4-FFF2-40B4-BE49-F238E27FC236}">
                <a16:creationId xmlns:a16="http://schemas.microsoft.com/office/drawing/2014/main" id="{6836DBBE-73C6-B3D0-A96B-25E4CF27ED34}"/>
              </a:ext>
            </a:extLst>
          </p:cNvPr>
          <p:cNvCxnSpPr>
            <a:cxnSpLocks/>
          </p:cNvCxnSpPr>
          <p:nvPr/>
        </p:nvCxnSpPr>
        <p:spPr>
          <a:xfrm>
            <a:off x="6439413" y="1109860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Rett linje 57">
            <a:extLst>
              <a:ext uri="{FF2B5EF4-FFF2-40B4-BE49-F238E27FC236}">
                <a16:creationId xmlns:a16="http://schemas.microsoft.com/office/drawing/2014/main" id="{3FE99E5E-4D9B-EF03-F72F-2ECDAF97C372}"/>
              </a:ext>
            </a:extLst>
          </p:cNvPr>
          <p:cNvCxnSpPr>
            <a:cxnSpLocks/>
          </p:cNvCxnSpPr>
          <p:nvPr/>
        </p:nvCxnSpPr>
        <p:spPr>
          <a:xfrm>
            <a:off x="11053798" y="1128155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Rett linje 55">
            <a:extLst>
              <a:ext uri="{FF2B5EF4-FFF2-40B4-BE49-F238E27FC236}">
                <a16:creationId xmlns:a16="http://schemas.microsoft.com/office/drawing/2014/main" id="{AE054632-860C-08F7-9369-114C7F51570A}"/>
              </a:ext>
            </a:extLst>
          </p:cNvPr>
          <p:cNvCxnSpPr>
            <a:cxnSpLocks/>
          </p:cNvCxnSpPr>
          <p:nvPr/>
        </p:nvCxnSpPr>
        <p:spPr>
          <a:xfrm>
            <a:off x="5614989" y="1104405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tel 1">
            <a:extLst>
              <a:ext uri="{FF2B5EF4-FFF2-40B4-BE49-F238E27FC236}">
                <a16:creationId xmlns:a16="http://schemas.microsoft.com/office/drawing/2014/main" id="{F912E6B0-89DE-6C3C-22C4-DEC68C00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626"/>
            <a:ext cx="10515600" cy="73928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Kom i gang med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KuttMatsvinn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i omsorgssektoren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51200A6-7AF4-5BA7-A3DD-3D3312F98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384" y="1585358"/>
            <a:ext cx="4255598" cy="207387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Sett </a:t>
            </a:r>
            <a:r>
              <a:rPr lang="nb-NO" sz="1200" b="1" dirty="0">
                <a:effectLst/>
                <a:ea typeface="Calibri" panose="020F0502020204030204" pitchFamily="34" charset="0"/>
                <a:cs typeface="Times New Roman"/>
              </a:rPr>
              <a:t>konkrete mål.</a:t>
            </a:r>
            <a:endParaRPr lang="nn-NO" sz="1200" b="1" dirty="0"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nb-NO" sz="1200" dirty="0">
                <a:ea typeface="Calibri" panose="020F0502020204030204" pitchFamily="34" charset="0"/>
                <a:cs typeface="Times New Roman"/>
              </a:rPr>
              <a:t>Fo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rankre arbeidet opp mot 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kommunens planer og 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sertifiseringsordninger 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for mat, 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matsvinn og bærekraft og sett konkrete 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mål for 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arbeidet på deres institusjon. Utarbeid 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en egen </a:t>
            </a:r>
            <a:r>
              <a:rPr lang="nb-NO" sz="12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handlingsplan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 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som forankres </a:t>
            </a:r>
            <a:r>
              <a:rPr lang="nb-NO" sz="12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Segoe UI"/>
              </a:rPr>
              <a:t>med </a:t>
            </a:r>
            <a:r>
              <a:rPr lang="nb-NO" sz="1200" dirty="0">
                <a:solidFill>
                  <a:srgbClr val="333333"/>
                </a:solidFill>
                <a:ea typeface="Calibri" panose="020F0502020204030204" pitchFamily="34" charset="0"/>
                <a:cs typeface="Segoe UI"/>
              </a:rPr>
              <a:t>de ansatte.</a:t>
            </a:r>
            <a:endParaRPr lang="nn-NO" sz="1200" dirty="0"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Koble arbeidet til pågående arbeid med ernæring og helse i omsorgssektoren i din kommune.</a:t>
            </a:r>
            <a:endParaRPr lang="nn-NO" sz="1200" dirty="0">
              <a:effectLst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3C4BB42-FEDD-F818-619A-AFB3B0AAD91F}"/>
              </a:ext>
            </a:extLst>
          </p:cNvPr>
          <p:cNvSpPr/>
          <p:nvPr/>
        </p:nvSpPr>
        <p:spPr>
          <a:xfrm>
            <a:off x="1107238" y="1104406"/>
            <a:ext cx="4522039" cy="43344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Forankring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F9DCA49-67E6-9DBA-2A33-57912F7BCCEF}"/>
              </a:ext>
            </a:extLst>
          </p:cNvPr>
          <p:cNvSpPr/>
          <p:nvPr/>
        </p:nvSpPr>
        <p:spPr>
          <a:xfrm>
            <a:off x="6429743" y="1104405"/>
            <a:ext cx="4632128" cy="4334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Måling og rapportering</a:t>
            </a:r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6E1364CB-C64A-AB16-3B30-FC286823F6C0}"/>
              </a:ext>
            </a:extLst>
          </p:cNvPr>
          <p:cNvSpPr txBox="1">
            <a:spLocks/>
          </p:cNvSpPr>
          <p:nvPr/>
        </p:nvSpPr>
        <p:spPr>
          <a:xfrm>
            <a:off x="6669610" y="1609108"/>
            <a:ext cx="4391895" cy="207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b-NO" sz="1200" b="1" dirty="0">
                <a:ea typeface="+mn-lt"/>
                <a:cs typeface="+mn-lt"/>
              </a:rPr>
              <a:t>Kartlegg matsvinnet </a:t>
            </a:r>
            <a:r>
              <a:rPr lang="nb-NO" sz="1200" dirty="0">
                <a:ea typeface="+mn-lt"/>
                <a:cs typeface="+mn-lt"/>
              </a:rPr>
              <a:t>deres gjennom målinger. 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Dere trenger følgende for å komme i gang med arbeidet: Vekt, avfallsdunk og et 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registreringsverktøy. Se mer i </a:t>
            </a:r>
            <a:r>
              <a:rPr lang="nn-NO" sz="1200" dirty="0" err="1">
                <a:cs typeface="Times New Roman"/>
              </a:rPr>
              <a:t>Veileder</a:t>
            </a:r>
            <a:r>
              <a:rPr lang="nn-NO" sz="1200" dirty="0">
                <a:cs typeface="Times New Roman"/>
              </a:rPr>
              <a:t> for kartlegging og tiltak.</a:t>
            </a:r>
            <a:endParaRPr lang="nb-NO" sz="1200" dirty="0"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For å få oversikt over matsvinnet på kjøkken, avdelings-kjøkken og avdelinger, må dere daglig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 i en gitt periode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 veie maten dere kaster.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b-NO" sz="1200" dirty="0">
                <a:ea typeface="Calibri" panose="020F0502020204030204" pitchFamily="34" charset="0"/>
                <a:cs typeface="Times New Roman"/>
              </a:rPr>
              <a:t>	• Matsvinn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 fylles 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i en</a:t>
            </a:r>
            <a:r>
              <a:rPr lang="nb-NO" sz="1200" i="1" dirty="0">
                <a:ea typeface="Calibri" panose="020F0502020204030204" pitchFamily="34" charset="0"/>
                <a:cs typeface="Times New Roman"/>
              </a:rPr>
              <a:t> </a:t>
            </a:r>
            <a:r>
              <a:rPr lang="nb-NO" sz="1200" i="1" dirty="0">
                <a:effectLst/>
                <a:ea typeface="Calibri" panose="020F0502020204030204" pitchFamily="34" charset="0"/>
                <a:cs typeface="Times New Roman"/>
              </a:rPr>
              <a:t>bøtte</a:t>
            </a:r>
            <a:r>
              <a:rPr lang="nb-NO" sz="1200" i="1" dirty="0">
                <a:ea typeface="Calibri" panose="020F0502020204030204" pitchFamily="34" charset="0"/>
                <a:cs typeface="Times New Roman"/>
              </a:rPr>
              <a:t> separat fra matavfall 	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• Veiing gjøres etter hvert måltid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 		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• Fyll inn tallene i eget skjema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 </a:t>
            </a:r>
            <a:endParaRPr lang="nb-NO" sz="12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91C50DD-DB7F-ACF2-B53B-3343B5850A40}"/>
              </a:ext>
            </a:extLst>
          </p:cNvPr>
          <p:cNvSpPr/>
          <p:nvPr/>
        </p:nvSpPr>
        <p:spPr>
          <a:xfrm>
            <a:off x="1107238" y="3825483"/>
            <a:ext cx="4522039" cy="43344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Organisering og opplæring</a:t>
            </a:r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02BE0886-A6B4-C652-A97F-1B466EBB2A92}"/>
              </a:ext>
            </a:extLst>
          </p:cNvPr>
          <p:cNvSpPr txBox="1">
            <a:spLocks/>
          </p:cNvSpPr>
          <p:nvPr/>
        </p:nvSpPr>
        <p:spPr>
          <a:xfrm>
            <a:off x="1237383" y="4300495"/>
            <a:ext cx="4277594" cy="207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Organiser arbeidet og definer nøkkelroller for prosjektet:</a:t>
            </a:r>
            <a:endParaRPr lang="nn-NO" sz="1200" dirty="0"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nb-NO" sz="1200" b="1" dirty="0">
                <a:effectLst/>
                <a:ea typeface="Calibri" panose="020F0502020204030204" pitchFamily="34" charset="0"/>
                <a:cs typeface="Times New Roman"/>
              </a:rPr>
              <a:t>Prosjektlederen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 leder det overordnede arbeidet, f.eks.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leder for kjøkken i institusjonstjenesten helse og omsorg</a:t>
            </a:r>
            <a:endParaRPr lang="nn-NO" sz="1200" dirty="0"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Det bør tidlig pekes ut en </a:t>
            </a:r>
            <a:r>
              <a:rPr lang="nb-NO" sz="1200" b="1" dirty="0">
                <a:effectLst/>
                <a:ea typeface="Calibri" panose="020F0502020204030204" pitchFamily="34" charset="0"/>
                <a:cs typeface="Times New Roman"/>
              </a:rPr>
              <a:t>«matsvinn-ekspert» 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på hver avdeling</a:t>
            </a:r>
            <a:endParaRPr lang="nn-NO" sz="1200" dirty="0"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Det er utviklet et e-læringskurs som sørger for opplæring av alle ansatte på kjøkken og i omsorgssektoren. </a:t>
            </a:r>
            <a:r>
              <a:rPr lang="nb-NO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Ansvarlig leder </a:t>
            </a:r>
            <a:r>
              <a:rPr lang="nb-NO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/>
              </a:rPr>
              <a:t>sørger for at alle gjennomfører kurset.</a:t>
            </a:r>
            <a:endParaRPr lang="nn-NO" sz="1200" dirty="0">
              <a:effectLst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E1BABFC4-463E-7134-4B9C-EFE1AB984259}"/>
              </a:ext>
            </a:extLst>
          </p:cNvPr>
          <p:cNvSpPr/>
          <p:nvPr/>
        </p:nvSpPr>
        <p:spPr>
          <a:xfrm>
            <a:off x="6429377" y="3825482"/>
            <a:ext cx="4632128" cy="4334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Tiltak og kommunikasjon</a:t>
            </a:r>
          </a:p>
        </p:txBody>
      </p:sp>
      <p:sp>
        <p:nvSpPr>
          <p:cNvPr id="15" name="Plassholder for innhold 2">
            <a:extLst>
              <a:ext uri="{FF2B5EF4-FFF2-40B4-BE49-F238E27FC236}">
                <a16:creationId xmlns:a16="http://schemas.microsoft.com/office/drawing/2014/main" id="{9D532541-608D-C466-2789-527D4DB62628}"/>
              </a:ext>
            </a:extLst>
          </p:cNvPr>
          <p:cNvSpPr txBox="1">
            <a:spLocks/>
          </p:cNvSpPr>
          <p:nvPr/>
        </p:nvSpPr>
        <p:spPr>
          <a:xfrm>
            <a:off x="6669611" y="4300495"/>
            <a:ext cx="4338998" cy="207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b-NO" sz="1200" b="1" dirty="0">
                <a:ea typeface="Calibri" panose="020F0502020204030204" pitchFamily="34" charset="0"/>
                <a:cs typeface="Times New Roman"/>
              </a:rPr>
              <a:t>Iverksett tiltak 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e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tter at du har dannet et nullpunkt for matsvinnet ditt 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på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 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kjøkkenet/på</a:t>
            </a:r>
            <a:r>
              <a:rPr lang="nb-NO" sz="1200" dirty="0">
                <a:effectLst/>
                <a:ea typeface="Calibri" panose="020F0502020204030204" pitchFamily="34" charset="0"/>
                <a:cs typeface="Times New Roman"/>
              </a:rPr>
              <a:t> avdelingene</a:t>
            </a:r>
            <a:r>
              <a:rPr lang="nb-NO" sz="1200" dirty="0">
                <a:ea typeface="Calibri" panose="020F0502020204030204" pitchFamily="34" charset="0"/>
                <a:cs typeface="Times New Roman"/>
              </a:rPr>
              <a:t>: </a:t>
            </a:r>
            <a:endParaRPr lang="nn-NO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nb-NO" sz="1000" dirty="0">
                <a:ea typeface="Calibri" panose="020F0502020204030204" pitchFamily="34" charset="0"/>
                <a:cs typeface="Times New Roman"/>
              </a:rPr>
              <a:t>F.eks. bedre</a:t>
            </a:r>
            <a:r>
              <a:rPr lang="nb-NO" sz="1000" dirty="0">
                <a:effectLst/>
                <a:ea typeface="Calibri" panose="020F0502020204030204" pitchFamily="34" charset="0"/>
                <a:cs typeface="Times New Roman"/>
              </a:rPr>
              <a:t> utnyttelse av råvaren, ulike porsjonsstørrelser, bedre innsikt i beboerens behov og oversikt over antall spisende.</a:t>
            </a:r>
            <a:r>
              <a:rPr lang="nb-NO" sz="1000" dirty="0">
                <a:ea typeface="Calibri" panose="020F0502020204030204" pitchFamily="34" charset="0"/>
                <a:cs typeface="Times New Roman"/>
              </a:rPr>
              <a:t> </a:t>
            </a:r>
            <a:endParaRPr lang="nn-NO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nb-NO" sz="1000" dirty="0">
                <a:ea typeface="Calibri" panose="020F0502020204030204" pitchFamily="34" charset="0"/>
                <a:cs typeface="Times New Roman"/>
              </a:rPr>
              <a:t>Sikre </a:t>
            </a:r>
            <a:r>
              <a:rPr lang="nb-NO" sz="1000" b="1" dirty="0">
                <a:effectLst/>
                <a:ea typeface="Calibri" panose="020F0502020204030204" pitchFamily="34" charset="0"/>
                <a:cs typeface="Times New Roman"/>
              </a:rPr>
              <a:t>kontinuerlig kommunikasjon </a:t>
            </a:r>
            <a:r>
              <a:rPr lang="nb-NO" sz="1000" dirty="0">
                <a:effectLst/>
                <a:ea typeface="Calibri" panose="020F0502020204030204" pitchFamily="34" charset="0"/>
                <a:cs typeface="Times New Roman"/>
              </a:rPr>
              <a:t>mellom de som lager maten og de som serverer den. På denne måten kan du justere basert på tilbakemeldinger.</a:t>
            </a:r>
            <a:r>
              <a:rPr lang="nb-NO" sz="1000" dirty="0">
                <a:ea typeface="Calibri" panose="020F0502020204030204" pitchFamily="34" charset="0"/>
                <a:cs typeface="Times New Roman"/>
              </a:rPr>
              <a:t> </a:t>
            </a:r>
            <a:endParaRPr lang="nb-NO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nb-NO" sz="1000" dirty="0">
                <a:effectLst/>
                <a:ea typeface="Calibri" panose="020F0502020204030204" pitchFamily="34" charset="0"/>
                <a:cs typeface="Times New Roman"/>
              </a:rPr>
              <a:t>Næringsbehovene og matvanene i omsorgssektoren varierer. Det bør tas hensyn til beboernes matvaner når du serverer.</a:t>
            </a:r>
          </a:p>
          <a:p>
            <a:pPr lvl="1">
              <a:lnSpc>
                <a:spcPct val="100000"/>
              </a:lnSpc>
            </a:pPr>
            <a:r>
              <a:rPr lang="nn-NO" sz="1000" dirty="0" err="1">
                <a:cs typeface="Times New Roman"/>
              </a:rPr>
              <a:t>Veileder</a:t>
            </a:r>
            <a:r>
              <a:rPr lang="nn-NO" sz="1000" dirty="0">
                <a:cs typeface="Times New Roman"/>
              </a:rPr>
              <a:t> for kartlegging og tiltak er et nyttig verktøy som viser </a:t>
            </a:r>
            <a:r>
              <a:rPr lang="nn-NO" sz="1000" dirty="0" err="1">
                <a:cs typeface="Times New Roman"/>
              </a:rPr>
              <a:t>hvilke</a:t>
            </a:r>
            <a:r>
              <a:rPr lang="nn-NO" sz="1000" dirty="0">
                <a:cs typeface="Times New Roman"/>
              </a:rPr>
              <a:t> tiltak </a:t>
            </a:r>
            <a:r>
              <a:rPr lang="nn-NO" sz="1000" dirty="0" err="1">
                <a:cs typeface="Times New Roman"/>
              </a:rPr>
              <a:t>dere</a:t>
            </a:r>
            <a:r>
              <a:rPr lang="nn-NO" sz="1000" dirty="0">
                <a:cs typeface="Times New Roman"/>
              </a:rPr>
              <a:t> </a:t>
            </a:r>
            <a:r>
              <a:rPr lang="nn-NO" sz="1000">
                <a:cs typeface="Times New Roman"/>
              </a:rPr>
              <a:t>kan gjennomføre. </a:t>
            </a:r>
            <a:endParaRPr lang="nb-NO" sz="100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2" descr="http://www.awm.uk.com/images/theme-pics/Food-waste2.jpg">
            <a:extLst>
              <a:ext uri="{FF2B5EF4-FFF2-40B4-BE49-F238E27FC236}">
                <a16:creationId xmlns:a16="http://schemas.microsoft.com/office/drawing/2014/main" id="{F8EC6B4A-B585-50E2-8B01-4A04BA40C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760" y="2884323"/>
            <a:ext cx="685750" cy="88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Rett linje 34">
            <a:extLst>
              <a:ext uri="{FF2B5EF4-FFF2-40B4-BE49-F238E27FC236}">
                <a16:creationId xmlns:a16="http://schemas.microsoft.com/office/drawing/2014/main" id="{452F117B-CFE0-5BF2-F900-391D589E1A39}"/>
              </a:ext>
            </a:extLst>
          </p:cNvPr>
          <p:cNvCxnSpPr>
            <a:cxnSpLocks/>
          </p:cNvCxnSpPr>
          <p:nvPr/>
        </p:nvCxnSpPr>
        <p:spPr>
          <a:xfrm>
            <a:off x="1108793" y="1104405"/>
            <a:ext cx="4255" cy="255482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2" name="Grafikk 31" descr="Chat med heldekkende fyll">
            <a:extLst>
              <a:ext uri="{FF2B5EF4-FFF2-40B4-BE49-F238E27FC236}">
                <a16:creationId xmlns:a16="http://schemas.microsoft.com/office/drawing/2014/main" id="{5AD8A2D7-5B3D-5892-6904-40B6F797C0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44539" y="4174649"/>
            <a:ext cx="914400" cy="914400"/>
          </a:xfrm>
          <a:prstGeom prst="rect">
            <a:avLst/>
          </a:prstGeom>
        </p:spPr>
      </p:pic>
      <p:pic>
        <p:nvPicPr>
          <p:cNvPr id="24" name="Grafikk 23" descr="Utklippstavle med heldekkende fyll">
            <a:extLst>
              <a:ext uri="{FF2B5EF4-FFF2-40B4-BE49-F238E27FC236}">
                <a16:creationId xmlns:a16="http://schemas.microsoft.com/office/drawing/2014/main" id="{24202AE0-31BE-A34B-EA29-CE012A40F1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24973" y="1160814"/>
            <a:ext cx="914400" cy="914400"/>
          </a:xfrm>
          <a:prstGeom prst="rect">
            <a:avLst/>
          </a:prstGeom>
        </p:spPr>
      </p:pic>
      <p:pic>
        <p:nvPicPr>
          <p:cNvPr id="17" name="Grafikk 16" descr="Blink med heldekkende fyll">
            <a:extLst>
              <a:ext uri="{FF2B5EF4-FFF2-40B4-BE49-F238E27FC236}">
                <a16:creationId xmlns:a16="http://schemas.microsoft.com/office/drawing/2014/main" id="{C2E88D88-F178-D51C-7B56-19713E548C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7215" y="1156964"/>
            <a:ext cx="914400" cy="914400"/>
          </a:xfrm>
          <a:prstGeom prst="rect">
            <a:avLst/>
          </a:prstGeom>
        </p:spPr>
      </p:pic>
      <p:pic>
        <p:nvPicPr>
          <p:cNvPr id="28" name="Grafikk 27" descr="Puslespillbiter med heldekkende fyll">
            <a:extLst>
              <a:ext uri="{FF2B5EF4-FFF2-40B4-BE49-F238E27FC236}">
                <a16:creationId xmlns:a16="http://schemas.microsoft.com/office/drawing/2014/main" id="{195F798A-971B-0B00-C0B5-A0D46C8076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123" y="40002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4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7A9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10230</TotalTime>
  <Words>320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Kom i gang med KuttMatsvinn i omsorgssektoren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Kutt Matsvinn Offentlig servering</dc:title>
  <dc:creator>Anne Cathrine Haug</dc:creator>
  <cp:lastModifiedBy>Marie Kleppe</cp:lastModifiedBy>
  <cp:revision>29</cp:revision>
  <dcterms:created xsi:type="dcterms:W3CDTF">2023-05-23T14:14:44Z</dcterms:created>
  <dcterms:modified xsi:type="dcterms:W3CDTF">2023-08-10T13:18:13Z</dcterms:modified>
</cp:coreProperties>
</file>